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52" r:id="rId2"/>
    <p:sldMasterId id="2147483654" r:id="rId3"/>
  </p:sldMasterIdLst>
  <p:notesMasterIdLst>
    <p:notesMasterId r:id="rId6"/>
  </p:notesMasterIdLst>
  <p:sldIdLst>
    <p:sldId id="261" r:id="rId4"/>
    <p:sldId id="262" r:id="rId5"/>
  </p:sldIdLst>
  <p:sldSz cx="7559675" cy="106918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p15:clr>
            <a:srgbClr val="A4A3A4"/>
          </p15:clr>
        </p15:guide>
        <p15:guide id="2" pos="238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小林 麟太郎" initials="小林"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D3AC"/>
    <a:srgbClr val="AF1E55"/>
    <a:srgbClr val="AF1655"/>
    <a:srgbClr val="4C2A18"/>
    <a:srgbClr val="CC0066"/>
    <a:srgbClr val="003399"/>
    <a:srgbClr val="990033"/>
    <a:srgbClr val="CC0000"/>
    <a:srgbClr val="D22C25"/>
    <a:srgbClr val="0071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653"/>
    <p:restoredTop sz="96391" autoAdjust="0"/>
  </p:normalViewPr>
  <p:slideViewPr>
    <p:cSldViewPr snapToGrid="0" snapToObjects="1">
      <p:cViewPr>
        <p:scale>
          <a:sx n="100" d="100"/>
          <a:sy n="100" d="100"/>
        </p:scale>
        <p:origin x="1296" y="-3126"/>
      </p:cViewPr>
      <p:guideLst>
        <p:guide orient="horz" pos="3367"/>
        <p:guide pos="2381"/>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153" d="100"/>
          <a:sy n="153" d="100"/>
        </p:scale>
        <p:origin x="3728"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commentAuthors" Target="commentAuthor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2.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8693"/>
          </a:xfrm>
          <a:prstGeom prst="rect">
            <a:avLst/>
          </a:prstGeom>
        </p:spPr>
        <p:txBody>
          <a:bodyPr vert="horz" lIns="93351" tIns="46676" rIns="93351" bIns="4667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1"/>
            <a:ext cx="2949787" cy="498693"/>
          </a:xfrm>
          <a:prstGeom prst="rect">
            <a:avLst/>
          </a:prstGeom>
        </p:spPr>
        <p:txBody>
          <a:bodyPr vert="horz" lIns="93351" tIns="46676" rIns="93351" bIns="46676" rtlCol="0"/>
          <a:lstStyle>
            <a:lvl1pPr algn="r">
              <a:defRPr sz="1200"/>
            </a:lvl1pPr>
          </a:lstStyle>
          <a:p>
            <a:fld id="{EFDF23AA-BDED-6748-8FB1-D76B428F0567}" type="datetimeFigureOut">
              <a:rPr kumimoji="1" lang="ja-JP" altLang="en-US" smtClean="0"/>
              <a:t>2024/8/23</a:t>
            </a:fld>
            <a:endParaRPr kumimoji="1" lang="ja-JP" altLang="en-US"/>
          </a:p>
        </p:txBody>
      </p:sp>
      <p:sp>
        <p:nvSpPr>
          <p:cNvPr id="4" name="スライド イメージ プレースホルダー 3"/>
          <p:cNvSpPr>
            <a:spLocks noGrp="1" noRot="1" noChangeAspect="1"/>
          </p:cNvSpPr>
          <p:nvPr>
            <p:ph type="sldImg" idx="2"/>
          </p:nvPr>
        </p:nvSpPr>
        <p:spPr>
          <a:xfrm>
            <a:off x="2217738" y="1241425"/>
            <a:ext cx="2371725" cy="3355975"/>
          </a:xfrm>
          <a:prstGeom prst="rect">
            <a:avLst/>
          </a:prstGeom>
          <a:noFill/>
          <a:ln w="12700">
            <a:solidFill>
              <a:prstClr val="black"/>
            </a:solidFill>
          </a:ln>
        </p:spPr>
        <p:txBody>
          <a:bodyPr vert="horz" lIns="93351" tIns="46676" rIns="93351" bIns="46676"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3351" tIns="46676" rIns="93351" bIns="4667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3351" tIns="46676" rIns="93351" bIns="4667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3351" tIns="46676" rIns="93351" bIns="46676" rtlCol="0" anchor="b"/>
          <a:lstStyle>
            <a:lvl1pPr algn="r">
              <a:defRPr sz="1200"/>
            </a:lvl1pPr>
          </a:lstStyle>
          <a:p>
            <a:fld id="{1940522E-35FC-C343-BD16-C7546671788B}"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19728" y="569242"/>
            <a:ext cx="6520220" cy="2066590"/>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519728" y="2846200"/>
            <a:ext cx="6520220" cy="6783857"/>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19728" y="9909729"/>
            <a:ext cx="1700927" cy="569240"/>
          </a:xfrm>
          <a:prstGeom prst="rect">
            <a:avLst/>
          </a:prstGeom>
        </p:spPr>
        <p:txBody>
          <a:bodyPr/>
          <a:lstStyle/>
          <a:p>
            <a:fld id="{CECFB137-335C-F544-B40B-3F86982A1C5C}" type="datetimeFigureOut">
              <a:rPr kumimoji="1" lang="ja-JP" altLang="en-US" smtClean="0"/>
              <a:t>2024/8/23</a:t>
            </a:fld>
            <a:endParaRPr kumimoji="1" lang="ja-JP" altLang="en-US"/>
          </a:p>
        </p:txBody>
      </p:sp>
      <p:sp>
        <p:nvSpPr>
          <p:cNvPr id="5" name="Footer Placeholder 4"/>
          <p:cNvSpPr>
            <a:spLocks noGrp="1"/>
          </p:cNvSpPr>
          <p:nvPr>
            <p:ph type="ftr" sz="quarter" idx="11"/>
          </p:nvPr>
        </p:nvSpPr>
        <p:spPr>
          <a:xfrm>
            <a:off x="2504143" y="9909729"/>
            <a:ext cx="2551390" cy="569240"/>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5339020" y="9909729"/>
            <a:ext cx="1700927" cy="569240"/>
          </a:xfrm>
          <a:prstGeom prst="rect">
            <a:avLst/>
          </a:prstGeom>
        </p:spPr>
        <p:txBody>
          <a:bodyPr/>
          <a:lstStyle/>
          <a:p>
            <a:fld id="{DBE78E22-ECCE-1743-BB26-1666ED6A1B85}"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1_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9355"/>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3740"/>
            </a:lvl1pPr>
            <a:lvl2pPr marL="712470" indent="0" algn="ctr">
              <a:buNone/>
              <a:defRPr sz="3120"/>
            </a:lvl2pPr>
            <a:lvl3pPr marL="1425575" indent="0" algn="ctr">
              <a:buNone/>
              <a:defRPr sz="2805"/>
            </a:lvl3pPr>
            <a:lvl4pPr marL="2138045" indent="0" algn="ctr">
              <a:buNone/>
              <a:defRPr sz="2495"/>
            </a:lvl4pPr>
            <a:lvl5pPr marL="2851150" indent="0" algn="ctr">
              <a:buNone/>
              <a:defRPr sz="2495"/>
            </a:lvl5pPr>
            <a:lvl6pPr marL="3563620" indent="0" algn="ctr">
              <a:buNone/>
              <a:defRPr sz="2495"/>
            </a:lvl6pPr>
            <a:lvl7pPr marL="4276725" indent="0" algn="ctr">
              <a:buNone/>
              <a:defRPr sz="2495"/>
            </a:lvl7pPr>
            <a:lvl8pPr marL="4989195" indent="0" algn="ctr">
              <a:buNone/>
              <a:defRPr sz="2495"/>
            </a:lvl8pPr>
            <a:lvl9pPr marL="5702300" indent="0" algn="ctr">
              <a:buNone/>
              <a:defRPr sz="2495"/>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ECFB137-335C-F544-B40B-3F86982A1C5C}" type="datetimeFigureOut">
              <a:rPr kumimoji="1" lang="ja-JP" altLang="en-US" smtClean="0"/>
              <a:t>2024/8/23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BE78E22-ECCE-1743-BB26-1666ED6A1B85}"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 name="字幕 2"/>
          <p:cNvSpPr>
            <a:spLocks noGrp="1"/>
          </p:cNvSpPr>
          <p:nvPr>
            <p:ph type="subTitle" idx="1"/>
          </p:nvPr>
        </p:nvSpPr>
        <p:spPr>
          <a:xfrm>
            <a:off x="338334" y="1976972"/>
            <a:ext cx="6840714" cy="7453756"/>
          </a:xfrm>
          <a:prstGeom prst="rect">
            <a:avLst/>
          </a:prstGeom>
        </p:spPr>
        <p:txBody>
          <a:bodyPr/>
          <a:lstStyle>
            <a:lvl1pPr marL="0" indent="0" algn="l">
              <a:buNone/>
              <a:defRPr sz="3740"/>
            </a:lvl1pPr>
            <a:lvl2pPr marL="712470" indent="0" algn="ctr">
              <a:buNone/>
              <a:defRPr sz="3120"/>
            </a:lvl2pPr>
            <a:lvl3pPr marL="1425575" indent="0" algn="ctr">
              <a:buNone/>
              <a:defRPr sz="2805"/>
            </a:lvl3pPr>
            <a:lvl4pPr marL="2138045" indent="0" algn="ctr">
              <a:buNone/>
              <a:defRPr sz="2495"/>
            </a:lvl4pPr>
            <a:lvl5pPr marL="2851150" indent="0" algn="ctr">
              <a:buNone/>
              <a:defRPr sz="2495"/>
            </a:lvl5pPr>
            <a:lvl6pPr marL="3563620" indent="0" algn="ctr">
              <a:buNone/>
              <a:defRPr sz="2495"/>
            </a:lvl6pPr>
            <a:lvl7pPr marL="4276725" indent="0" algn="ctr">
              <a:buNone/>
              <a:defRPr sz="2495"/>
            </a:lvl7pPr>
            <a:lvl8pPr marL="4989195" indent="0" algn="ctr">
              <a:buNone/>
              <a:defRPr sz="2495"/>
            </a:lvl8pPr>
            <a:lvl9pPr marL="5702300" indent="0" algn="ctr">
              <a:buNone/>
              <a:defRPr sz="2495"/>
            </a:lvl9pPr>
          </a:lstStyle>
          <a:p>
            <a:r>
              <a:rPr kumimoji="1" lang="ja-JP" altLang="en-US"/>
              <a:t>マスター サブタイトルの書式設定</a:t>
            </a:r>
          </a:p>
        </p:txBody>
      </p:sp>
      <p:sp>
        <p:nvSpPr>
          <p:cNvPr id="4" name="フッター プレースホルダー 1"/>
          <p:cNvSpPr>
            <a:spLocks noGrp="1"/>
          </p:cNvSpPr>
          <p:nvPr>
            <p:ph type="ftr" sz="quarter" idx="3"/>
          </p:nvPr>
        </p:nvSpPr>
        <p:spPr>
          <a:xfrm>
            <a:off x="338335" y="10236421"/>
            <a:ext cx="6872432" cy="316794"/>
          </a:xfrm>
          <a:prstGeom prst="rect">
            <a:avLst/>
          </a:prstGeom>
        </p:spPr>
        <p:txBody>
          <a:bodyPr vert="horz" lIns="91440" tIns="45720" rIns="91440" bIns="45720" rtlCol="0" anchor="ctr"/>
          <a:lstStyle>
            <a:lvl1pPr marL="0" indent="0" algn="ctr">
              <a:lnSpc>
                <a:spcPct val="100000"/>
              </a:lnSpc>
              <a:spcBef>
                <a:spcPts val="1560"/>
              </a:spcBef>
              <a:buFontTx/>
              <a:buNone/>
              <a:defRPr sz="1405">
                <a:solidFill>
                  <a:schemeClr val="tx1"/>
                </a:solidFill>
              </a:defRPr>
            </a:lvl1pPr>
          </a:lstStyle>
          <a:p>
            <a:r>
              <a:rPr lang="en-US" altLang="ja-JP" dirty="0">
                <a:latin typeface="メイリオ" panose="020B0604030504040204" pitchFamily="34" charset="-128"/>
              </a:rPr>
              <a:t>Copyright (C) 1996-2019 The Tokyo Chamber of Commerce and Industry All right reserved.</a:t>
            </a:r>
            <a:endParaRPr lang="ja-JP" altLang="en-US">
              <a:latin typeface="メイリオ" panose="020B0604030504040204" pitchFamily="34" charset="-128"/>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タイトル スライド">
    <p:spTree>
      <p:nvGrpSpPr>
        <p:cNvPr id="1" name=""/>
        <p:cNvGrpSpPr/>
        <p:nvPr/>
      </p:nvGrpSpPr>
      <p:grpSpPr>
        <a:xfrm>
          <a:off x="0" y="0"/>
          <a:ext cx="0" cy="0"/>
          <a:chOff x="0" y="0"/>
          <a:chExt cx="0" cy="0"/>
        </a:xfrm>
      </p:grpSpPr>
      <p:sp>
        <p:nvSpPr>
          <p:cNvPr id="3" name="字幕 2"/>
          <p:cNvSpPr>
            <a:spLocks noGrp="1"/>
          </p:cNvSpPr>
          <p:nvPr>
            <p:ph type="subTitle" idx="1"/>
          </p:nvPr>
        </p:nvSpPr>
        <p:spPr>
          <a:xfrm>
            <a:off x="338334" y="1976972"/>
            <a:ext cx="6840714" cy="7453756"/>
          </a:xfrm>
          <a:prstGeom prst="rect">
            <a:avLst/>
          </a:prstGeom>
        </p:spPr>
        <p:txBody>
          <a:bodyPr/>
          <a:lstStyle>
            <a:lvl1pPr marL="0" indent="0" algn="l">
              <a:buNone/>
              <a:defRPr sz="3740"/>
            </a:lvl1pPr>
            <a:lvl2pPr marL="712470" indent="0" algn="ctr">
              <a:buNone/>
              <a:defRPr sz="3120"/>
            </a:lvl2pPr>
            <a:lvl3pPr marL="1425575" indent="0" algn="ctr">
              <a:buNone/>
              <a:defRPr sz="2805"/>
            </a:lvl3pPr>
            <a:lvl4pPr marL="2138045" indent="0" algn="ctr">
              <a:buNone/>
              <a:defRPr sz="2495"/>
            </a:lvl4pPr>
            <a:lvl5pPr marL="2851150" indent="0" algn="ctr">
              <a:buNone/>
              <a:defRPr sz="2495"/>
            </a:lvl5pPr>
            <a:lvl6pPr marL="3563620" indent="0" algn="ctr">
              <a:buNone/>
              <a:defRPr sz="2495"/>
            </a:lvl6pPr>
            <a:lvl7pPr marL="4276725" indent="0" algn="ctr">
              <a:buNone/>
              <a:defRPr sz="2495"/>
            </a:lvl7pPr>
            <a:lvl8pPr marL="4989195" indent="0" algn="ctr">
              <a:buNone/>
              <a:defRPr sz="2495"/>
            </a:lvl8pPr>
            <a:lvl9pPr marL="5702300" indent="0" algn="ctr">
              <a:buNone/>
              <a:defRPr sz="2495"/>
            </a:lvl9pPr>
          </a:lstStyle>
          <a:p>
            <a:r>
              <a:rPr kumimoji="1" lang="ja-JP" altLang="en-US"/>
              <a:t>マスター サブタイトルの書式設定</a:t>
            </a:r>
          </a:p>
        </p:txBody>
      </p:sp>
      <p:sp>
        <p:nvSpPr>
          <p:cNvPr id="4" name="フッター プレースホルダー 1"/>
          <p:cNvSpPr>
            <a:spLocks noGrp="1"/>
          </p:cNvSpPr>
          <p:nvPr>
            <p:ph type="ftr" sz="quarter" idx="3"/>
          </p:nvPr>
        </p:nvSpPr>
        <p:spPr>
          <a:xfrm>
            <a:off x="338335" y="10236421"/>
            <a:ext cx="6872432" cy="316794"/>
          </a:xfrm>
          <a:prstGeom prst="rect">
            <a:avLst/>
          </a:prstGeom>
        </p:spPr>
        <p:txBody>
          <a:bodyPr vert="horz" lIns="91440" tIns="45720" rIns="91440" bIns="45720" rtlCol="0" anchor="ctr"/>
          <a:lstStyle>
            <a:lvl1pPr marL="0" indent="0" algn="ctr">
              <a:lnSpc>
                <a:spcPct val="100000"/>
              </a:lnSpc>
              <a:spcBef>
                <a:spcPts val="1560"/>
              </a:spcBef>
              <a:buFontTx/>
              <a:buNone/>
              <a:defRPr sz="1405">
                <a:solidFill>
                  <a:schemeClr val="tx1"/>
                </a:solidFill>
              </a:defRPr>
            </a:lvl1pPr>
          </a:lstStyle>
          <a:p>
            <a:r>
              <a:rPr lang="en-US" altLang="ja-JP" dirty="0">
                <a:latin typeface="メイリオ" panose="020B0604030504040204" pitchFamily="34" charset="-128"/>
              </a:rPr>
              <a:t>Copyright (C) 1996-2019 The Tokyo Chamber of Commerce and Industry All right reserved.</a:t>
            </a:r>
            <a:endParaRPr lang="ja-JP" altLang="en-US">
              <a:latin typeface="メイリオ" panose="020B0604030504040204" pitchFamily="34" charset="-128"/>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2.xml"/><Relationship Id="rId1" Type="http://schemas.openxmlformats.org/officeDocument/2006/relationships/slideLayout" Target="../slideLayouts/slideLayout4.xml"/><Relationship Id="rId4" Type="http://schemas.openxmlformats.org/officeDocument/2006/relationships/image" Target="../media/image4.jpe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3.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3859031"/>
            <a:ext cx="6520220" cy="2066590"/>
          </a:xfrm>
          <a:prstGeom prst="rect">
            <a:avLst/>
          </a:prstGeom>
        </p:spPr>
        <p:txBody>
          <a:bodyPr vert="horz" lIns="91440" tIns="45720" rIns="91440" bIns="45720" rtlCol="0" anchor="ctr" anchorCtr="0">
            <a:normAutofit/>
          </a:bodyPr>
          <a:lstStyle/>
          <a:p>
            <a:r>
              <a:rPr lang="ja-JP" altLang="en-US"/>
              <a:t>マスター タイトルの書式設定</a:t>
            </a:r>
            <a:endParaRPr lang="en-US" dirty="0"/>
          </a:p>
        </p:txBody>
      </p:sp>
      <p:pic>
        <p:nvPicPr>
          <p:cNvPr id="5" name="図 4"/>
          <p:cNvPicPr>
            <a:picLocks noChangeAspect="1"/>
          </p:cNvPicPr>
          <p:nvPr userDrawn="1"/>
        </p:nvPicPr>
        <p:blipFill>
          <a:blip r:embed="rId5"/>
          <a:stretch>
            <a:fillRect/>
          </a:stretch>
        </p:blipFill>
        <p:spPr>
          <a:xfrm>
            <a:off x="0" y="1"/>
            <a:ext cx="7559675" cy="190499"/>
          </a:xfrm>
          <a:prstGeom prst="rect">
            <a:avLst/>
          </a:prstGeom>
        </p:spPr>
      </p:pic>
      <p:pic>
        <p:nvPicPr>
          <p:cNvPr id="6" name="Picture 82" descr="https://dl.boxcloud.com/api/2.0/internal_files/481522477109/versions/509743873109/representations/png_paged_2048x2048/content/1.png?access_token=1!fwVTNxUS7RsmQcgFgrYoVpbrA4T8uL1YDyfdxeCZF46i5mK7i8HaBni5tcIB6Ni2Zk4cWosO3Khddy9uMupaYMZnRohF7gRYWV16TvrS-5_y9XdcWJrr13C25WZtBgajUqVAFcWFzOZ2-aYr7Hitz7nh0CmRrfu69ExWP40DNPNyG1rryydS5ts2_5M_8c3Yl8qfSh2ExtllAAKS2QpuvQ0pgxl4GKrzwio_ZEP0cKs4X8FY6hFxsB_cBy2KGBlpiTBrfmKFT5QDBk6zdlmNPdMmgBvcg8-rd5em1TdKGKdW_lPBmXRTc0sYVpJ0U4iD-_0frI7H5AtEESSSdquT7uoYJcz1AbO3jE9B5aSnEhu7f84osz_QfFqLsCGiieS-93Ra-ib1pOZFTZJEL1Hc1y4vfyoVVeqssXO_bBTODi5cw1HvYNwkZ8JMXoPmvGwUJ9Ash96bTMbJQazSc0sCydKctPWlpz2gccI-9YpmPf0UnQYeUwCeNezOFoBabqFiNtnbpcqEiADGbz8Z_Bhi8ztv-qXk5YQMG6SJRsKnl4JNBr2v7DGqetQptpiBlf35Rw..&amp;box_client_name=box-content-preview&amp;box_client_version=2.21.0"/>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280973" y="279400"/>
            <a:ext cx="1901126" cy="479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1425575" rtl="0" eaLnBrk="1" latinLnBrk="0" hangingPunct="1">
        <a:lnSpc>
          <a:spcPct val="90000"/>
        </a:lnSpc>
        <a:spcBef>
          <a:spcPct val="0"/>
        </a:spcBef>
        <a:buNone/>
        <a:defRPr kumimoji="1" sz="6860" kern="1200">
          <a:solidFill>
            <a:schemeClr val="tx1"/>
          </a:solidFill>
          <a:latin typeface="+mj-lt"/>
          <a:ea typeface="+mj-ea"/>
          <a:cs typeface="+mj-cs"/>
        </a:defRPr>
      </a:lvl1pPr>
    </p:titleStyle>
    <p:bodyStyle>
      <a:lvl1pPr marL="356235" indent="-356235" algn="l" defTabSz="1425575" rtl="0" eaLnBrk="1" latinLnBrk="0" hangingPunct="1">
        <a:lnSpc>
          <a:spcPct val="90000"/>
        </a:lnSpc>
        <a:spcBef>
          <a:spcPts val="1560"/>
        </a:spcBef>
        <a:buFont typeface="Arial" panose="020B0604020202020204" pitchFamily="34" charset="0"/>
        <a:buChar char="•"/>
        <a:defRPr kumimoji="1" sz="4365" kern="1200">
          <a:solidFill>
            <a:schemeClr val="tx1"/>
          </a:solidFill>
          <a:latin typeface="+mn-lt"/>
          <a:ea typeface="+mn-ea"/>
          <a:cs typeface="+mn-cs"/>
        </a:defRPr>
      </a:lvl1pPr>
      <a:lvl2pPr marL="1069340" indent="-356235" algn="l" defTabSz="1425575" rtl="0" eaLnBrk="1" latinLnBrk="0" hangingPunct="1">
        <a:lnSpc>
          <a:spcPct val="90000"/>
        </a:lnSpc>
        <a:spcBef>
          <a:spcPts val="780"/>
        </a:spcBef>
        <a:buFont typeface="Arial" panose="020B0604020202020204" pitchFamily="34" charset="0"/>
        <a:buChar char="•"/>
        <a:defRPr kumimoji="1" sz="3740" kern="1200">
          <a:solidFill>
            <a:schemeClr val="tx1"/>
          </a:solidFill>
          <a:latin typeface="+mn-lt"/>
          <a:ea typeface="+mn-ea"/>
          <a:cs typeface="+mn-cs"/>
        </a:defRPr>
      </a:lvl2pPr>
      <a:lvl3pPr marL="1781810" indent="-356235" algn="l" defTabSz="1425575" rtl="0" eaLnBrk="1" latinLnBrk="0" hangingPunct="1">
        <a:lnSpc>
          <a:spcPct val="90000"/>
        </a:lnSpc>
        <a:spcBef>
          <a:spcPts val="780"/>
        </a:spcBef>
        <a:buFont typeface="Arial" panose="020B0604020202020204" pitchFamily="34" charset="0"/>
        <a:buChar char="•"/>
        <a:defRPr kumimoji="1" sz="3120" kern="1200">
          <a:solidFill>
            <a:schemeClr val="tx1"/>
          </a:solidFill>
          <a:latin typeface="+mn-lt"/>
          <a:ea typeface="+mn-ea"/>
          <a:cs typeface="+mn-cs"/>
        </a:defRPr>
      </a:lvl3pPr>
      <a:lvl4pPr marL="249491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4pPr>
      <a:lvl5pPr marL="320738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5pPr>
      <a:lvl6pPr marL="3920490"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6pPr>
      <a:lvl7pPr marL="4632960"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7pPr>
      <a:lvl8pPr marL="534606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8pPr>
      <a:lvl9pPr marL="605853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9pPr>
    </p:bodyStyle>
    <p:otherStyle>
      <a:defPPr>
        <a:defRPr lang="en-US"/>
      </a:defPPr>
      <a:lvl1pPr marL="0" algn="l" defTabSz="1425575" rtl="0" eaLnBrk="1" latinLnBrk="0" hangingPunct="1">
        <a:defRPr kumimoji="1" sz="2805" kern="1200">
          <a:solidFill>
            <a:schemeClr val="tx1"/>
          </a:solidFill>
          <a:latin typeface="+mn-lt"/>
          <a:ea typeface="+mn-ea"/>
          <a:cs typeface="+mn-cs"/>
        </a:defRPr>
      </a:lvl1pPr>
      <a:lvl2pPr marL="712470" algn="l" defTabSz="1425575" rtl="0" eaLnBrk="1" latinLnBrk="0" hangingPunct="1">
        <a:defRPr kumimoji="1" sz="2805" kern="1200">
          <a:solidFill>
            <a:schemeClr val="tx1"/>
          </a:solidFill>
          <a:latin typeface="+mn-lt"/>
          <a:ea typeface="+mn-ea"/>
          <a:cs typeface="+mn-cs"/>
        </a:defRPr>
      </a:lvl2pPr>
      <a:lvl3pPr marL="1425575" algn="l" defTabSz="1425575" rtl="0" eaLnBrk="1" latinLnBrk="0" hangingPunct="1">
        <a:defRPr kumimoji="1" sz="2805" kern="1200">
          <a:solidFill>
            <a:schemeClr val="tx1"/>
          </a:solidFill>
          <a:latin typeface="+mn-lt"/>
          <a:ea typeface="+mn-ea"/>
          <a:cs typeface="+mn-cs"/>
        </a:defRPr>
      </a:lvl3pPr>
      <a:lvl4pPr marL="2138045" algn="l" defTabSz="1425575" rtl="0" eaLnBrk="1" latinLnBrk="0" hangingPunct="1">
        <a:defRPr kumimoji="1" sz="2805" kern="1200">
          <a:solidFill>
            <a:schemeClr val="tx1"/>
          </a:solidFill>
          <a:latin typeface="+mn-lt"/>
          <a:ea typeface="+mn-ea"/>
          <a:cs typeface="+mn-cs"/>
        </a:defRPr>
      </a:lvl4pPr>
      <a:lvl5pPr marL="2851150" algn="l" defTabSz="1425575" rtl="0" eaLnBrk="1" latinLnBrk="0" hangingPunct="1">
        <a:defRPr kumimoji="1" sz="2805" kern="1200">
          <a:solidFill>
            <a:schemeClr val="tx1"/>
          </a:solidFill>
          <a:latin typeface="+mn-lt"/>
          <a:ea typeface="+mn-ea"/>
          <a:cs typeface="+mn-cs"/>
        </a:defRPr>
      </a:lvl5pPr>
      <a:lvl6pPr marL="3563620" algn="l" defTabSz="1425575" rtl="0" eaLnBrk="1" latinLnBrk="0" hangingPunct="1">
        <a:defRPr kumimoji="1" sz="2805" kern="1200">
          <a:solidFill>
            <a:schemeClr val="tx1"/>
          </a:solidFill>
          <a:latin typeface="+mn-lt"/>
          <a:ea typeface="+mn-ea"/>
          <a:cs typeface="+mn-cs"/>
        </a:defRPr>
      </a:lvl6pPr>
      <a:lvl7pPr marL="4276725" algn="l" defTabSz="1425575" rtl="0" eaLnBrk="1" latinLnBrk="0" hangingPunct="1">
        <a:defRPr kumimoji="1" sz="2805" kern="1200">
          <a:solidFill>
            <a:schemeClr val="tx1"/>
          </a:solidFill>
          <a:latin typeface="+mn-lt"/>
          <a:ea typeface="+mn-ea"/>
          <a:cs typeface="+mn-cs"/>
        </a:defRPr>
      </a:lvl7pPr>
      <a:lvl8pPr marL="4989195" algn="l" defTabSz="1425575" rtl="0" eaLnBrk="1" latinLnBrk="0" hangingPunct="1">
        <a:defRPr kumimoji="1" sz="2805" kern="1200">
          <a:solidFill>
            <a:schemeClr val="tx1"/>
          </a:solidFill>
          <a:latin typeface="+mn-lt"/>
          <a:ea typeface="+mn-ea"/>
          <a:cs typeface="+mn-cs"/>
        </a:defRPr>
      </a:lvl8pPr>
      <a:lvl9pPr marL="5702300" algn="l" defTabSz="1425575" rtl="0" eaLnBrk="1" latinLnBrk="0" hangingPunct="1">
        <a:defRPr kumimoji="1" sz="2805"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テキスト プレースホルダー 2"/>
          <p:cNvSpPr>
            <a:spLocks noGrp="1"/>
          </p:cNvSpPr>
          <p:nvPr>
            <p:ph type="body" idx="1"/>
          </p:nvPr>
        </p:nvSpPr>
        <p:spPr>
          <a:xfrm>
            <a:off x="338335" y="1839327"/>
            <a:ext cx="6872432" cy="678385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dirty="0"/>
              <a:t>2 </a:t>
            </a:r>
            <a:r>
              <a:rPr kumimoji="1" lang="ja-JP" altLang="en-US"/>
              <a:t>レベル</a:t>
            </a:r>
          </a:p>
          <a:p>
            <a:pPr lvl="2"/>
            <a:r>
              <a:rPr kumimoji="1" lang="ja-JP" altLang="en-US"/>
              <a:t>第 </a:t>
            </a:r>
            <a:r>
              <a:rPr kumimoji="1" lang="en-US" altLang="ja-JP" dirty="0"/>
              <a:t>3 </a:t>
            </a:r>
            <a:r>
              <a:rPr kumimoji="1" lang="ja-JP" altLang="en-US"/>
              <a:t>レベル</a:t>
            </a:r>
          </a:p>
          <a:p>
            <a:pPr lvl="3"/>
            <a:r>
              <a:rPr kumimoji="1" lang="ja-JP" altLang="en-US"/>
              <a:t>第 </a:t>
            </a:r>
            <a:r>
              <a:rPr kumimoji="1" lang="en-US" altLang="ja-JP" dirty="0"/>
              <a:t>4 </a:t>
            </a:r>
            <a:r>
              <a:rPr kumimoji="1" lang="ja-JP" altLang="en-US"/>
              <a:t>レベル</a:t>
            </a:r>
          </a:p>
          <a:p>
            <a:pPr lvl="4"/>
            <a:r>
              <a:rPr kumimoji="1" lang="ja-JP" altLang="en-US"/>
              <a:t>第 </a:t>
            </a:r>
            <a:r>
              <a:rPr kumimoji="1" lang="en-US" altLang="ja-JP" dirty="0"/>
              <a:t>5 </a:t>
            </a:r>
            <a:r>
              <a:rPr kumimoji="1" lang="ja-JP" altLang="en-US"/>
              <a:t>レベル</a:t>
            </a:r>
          </a:p>
        </p:txBody>
      </p:sp>
      <p:sp>
        <p:nvSpPr>
          <p:cNvPr id="2" name="フッター プレースホルダー 1"/>
          <p:cNvSpPr>
            <a:spLocks noGrp="1"/>
          </p:cNvSpPr>
          <p:nvPr>
            <p:ph type="ftr" sz="quarter" idx="3"/>
          </p:nvPr>
        </p:nvSpPr>
        <p:spPr>
          <a:xfrm>
            <a:off x="338335" y="10236421"/>
            <a:ext cx="6872432" cy="316794"/>
          </a:xfrm>
          <a:prstGeom prst="rect">
            <a:avLst/>
          </a:prstGeom>
        </p:spPr>
        <p:txBody>
          <a:bodyPr vert="horz" lIns="91440" tIns="45720" rIns="91440" bIns="45720" rtlCol="0" anchor="ctr"/>
          <a:lstStyle>
            <a:lvl1pPr marL="0" indent="0" algn="ctr">
              <a:lnSpc>
                <a:spcPct val="100000"/>
              </a:lnSpc>
              <a:spcBef>
                <a:spcPts val="1560"/>
              </a:spcBef>
              <a:buFontTx/>
              <a:buNone/>
              <a:defRPr sz="1405">
                <a:solidFill>
                  <a:schemeClr val="tx1"/>
                </a:solidFill>
              </a:defRPr>
            </a:lvl1pPr>
          </a:lstStyle>
          <a:p>
            <a:r>
              <a:rPr lang="en-US" altLang="ja-JP" dirty="0">
                <a:latin typeface="メイリオ" panose="020B0604030504040204" pitchFamily="34" charset="-128"/>
              </a:rPr>
              <a:t>Copyright (C) 1996-2019 The Tokyo Chamber of Commerce and Industry All right reserved.</a:t>
            </a:r>
            <a:endParaRPr lang="ja-JP" altLang="en-US">
              <a:latin typeface="メイリオ" panose="020B0604030504040204" pitchFamily="34" charset="-128"/>
            </a:endParaRPr>
          </a:p>
        </p:txBody>
      </p:sp>
      <p:pic>
        <p:nvPicPr>
          <p:cNvPr id="5" name="図 4"/>
          <p:cNvPicPr>
            <a:picLocks noChangeAspect="1"/>
          </p:cNvPicPr>
          <p:nvPr userDrawn="1"/>
        </p:nvPicPr>
        <p:blipFill>
          <a:blip r:embed="rId3"/>
          <a:stretch>
            <a:fillRect/>
          </a:stretch>
        </p:blipFill>
        <p:spPr>
          <a:xfrm>
            <a:off x="5840671" y="327585"/>
            <a:ext cx="1357712" cy="533970"/>
          </a:xfrm>
          <a:prstGeom prst="rect">
            <a:avLst/>
          </a:prstGeom>
        </p:spPr>
      </p:pic>
      <p:pic>
        <p:nvPicPr>
          <p:cNvPr id="6" name="図 5"/>
          <p:cNvPicPr>
            <a:picLocks noChangeAspect="1"/>
          </p:cNvPicPr>
          <p:nvPr userDrawn="1"/>
        </p:nvPicPr>
        <p:blipFill>
          <a:blip r:embed="rId4"/>
          <a:stretch>
            <a:fillRect/>
          </a:stretch>
        </p:blipFill>
        <p:spPr>
          <a:xfrm>
            <a:off x="0" y="1175737"/>
            <a:ext cx="7559675" cy="174703"/>
          </a:xfrm>
          <a:prstGeom prst="rect">
            <a:avLst/>
          </a:prstGeom>
        </p:spPr>
      </p:pic>
    </p:spTree>
  </p:cSld>
  <p:clrMap bg1="lt1" tx1="dk1" bg2="lt2" tx2="dk2" accent1="accent1" accent2="accent2" accent3="accent3" accent4="accent4" accent5="accent5" accent6="accent6" hlink="hlink" folHlink="folHlink"/>
  <p:sldLayoutIdLst>
    <p:sldLayoutId id="2147483653" r:id="rId1"/>
  </p:sldLayoutIdLst>
  <p:txStyles>
    <p:titleStyle>
      <a:lvl1pPr algn="l" defTabSz="1425575" rtl="0" eaLnBrk="1" latinLnBrk="0" hangingPunct="1">
        <a:lnSpc>
          <a:spcPct val="90000"/>
        </a:lnSpc>
        <a:spcBef>
          <a:spcPct val="0"/>
        </a:spcBef>
        <a:buNone/>
        <a:defRPr kumimoji="1" sz="6860" kern="1200">
          <a:solidFill>
            <a:schemeClr val="tx1"/>
          </a:solidFill>
          <a:latin typeface="+mj-lt"/>
          <a:ea typeface="+mj-ea"/>
          <a:cs typeface="+mj-cs"/>
        </a:defRPr>
      </a:lvl1pPr>
    </p:titleStyle>
    <p:bodyStyle>
      <a:lvl1pPr marL="356235" indent="-356235" algn="l" defTabSz="1425575" rtl="0" eaLnBrk="1" latinLnBrk="0" hangingPunct="1">
        <a:lnSpc>
          <a:spcPct val="90000"/>
        </a:lnSpc>
        <a:spcBef>
          <a:spcPts val="1560"/>
        </a:spcBef>
        <a:buFont typeface="Arial" panose="020B0604020202020204" pitchFamily="34" charset="0"/>
        <a:buChar char="•"/>
        <a:defRPr kumimoji="1" sz="4365" kern="1200">
          <a:solidFill>
            <a:schemeClr val="tx1"/>
          </a:solidFill>
          <a:latin typeface="+mn-lt"/>
          <a:ea typeface="+mn-ea"/>
          <a:cs typeface="+mn-cs"/>
        </a:defRPr>
      </a:lvl1pPr>
      <a:lvl2pPr marL="1069340" indent="-356235" algn="l" defTabSz="1425575" rtl="0" eaLnBrk="1" latinLnBrk="0" hangingPunct="1">
        <a:lnSpc>
          <a:spcPct val="90000"/>
        </a:lnSpc>
        <a:spcBef>
          <a:spcPts val="780"/>
        </a:spcBef>
        <a:buFont typeface="Arial" panose="020B0604020202020204" pitchFamily="34" charset="0"/>
        <a:buChar char="•"/>
        <a:defRPr kumimoji="1" sz="3740" kern="1200">
          <a:solidFill>
            <a:schemeClr val="tx1"/>
          </a:solidFill>
          <a:latin typeface="+mn-lt"/>
          <a:ea typeface="+mn-ea"/>
          <a:cs typeface="+mn-cs"/>
        </a:defRPr>
      </a:lvl2pPr>
      <a:lvl3pPr marL="1781810" indent="-356235" algn="l" defTabSz="1425575" rtl="0" eaLnBrk="1" latinLnBrk="0" hangingPunct="1">
        <a:lnSpc>
          <a:spcPct val="90000"/>
        </a:lnSpc>
        <a:spcBef>
          <a:spcPts val="780"/>
        </a:spcBef>
        <a:buFont typeface="Arial" panose="020B0604020202020204" pitchFamily="34" charset="0"/>
        <a:buChar char="•"/>
        <a:defRPr kumimoji="1" sz="3120" kern="1200">
          <a:solidFill>
            <a:schemeClr val="tx1"/>
          </a:solidFill>
          <a:latin typeface="+mn-lt"/>
          <a:ea typeface="+mn-ea"/>
          <a:cs typeface="+mn-cs"/>
        </a:defRPr>
      </a:lvl3pPr>
      <a:lvl4pPr marL="249491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4pPr>
      <a:lvl5pPr marL="320738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5pPr>
      <a:lvl6pPr marL="3920490"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6pPr>
      <a:lvl7pPr marL="4632960"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7pPr>
      <a:lvl8pPr marL="534606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8pPr>
      <a:lvl9pPr marL="605853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9pPr>
    </p:bodyStyle>
    <p:otherStyle>
      <a:defPPr>
        <a:defRPr lang="ja-JP"/>
      </a:defPPr>
      <a:lvl1pPr marL="0" algn="l" defTabSz="1425575" rtl="0" eaLnBrk="1" latinLnBrk="0" hangingPunct="1">
        <a:defRPr kumimoji="1" sz="2805" kern="1200">
          <a:solidFill>
            <a:schemeClr val="tx1"/>
          </a:solidFill>
          <a:latin typeface="+mn-lt"/>
          <a:ea typeface="+mn-ea"/>
          <a:cs typeface="+mn-cs"/>
        </a:defRPr>
      </a:lvl1pPr>
      <a:lvl2pPr marL="712470" algn="l" defTabSz="1425575" rtl="0" eaLnBrk="1" latinLnBrk="0" hangingPunct="1">
        <a:defRPr kumimoji="1" sz="2805" kern="1200">
          <a:solidFill>
            <a:schemeClr val="tx1"/>
          </a:solidFill>
          <a:latin typeface="+mn-lt"/>
          <a:ea typeface="+mn-ea"/>
          <a:cs typeface="+mn-cs"/>
        </a:defRPr>
      </a:lvl2pPr>
      <a:lvl3pPr marL="1425575" algn="l" defTabSz="1425575" rtl="0" eaLnBrk="1" latinLnBrk="0" hangingPunct="1">
        <a:defRPr kumimoji="1" sz="2805" kern="1200">
          <a:solidFill>
            <a:schemeClr val="tx1"/>
          </a:solidFill>
          <a:latin typeface="+mn-lt"/>
          <a:ea typeface="+mn-ea"/>
          <a:cs typeface="+mn-cs"/>
        </a:defRPr>
      </a:lvl3pPr>
      <a:lvl4pPr marL="2138045" algn="l" defTabSz="1425575" rtl="0" eaLnBrk="1" latinLnBrk="0" hangingPunct="1">
        <a:defRPr kumimoji="1" sz="2805" kern="1200">
          <a:solidFill>
            <a:schemeClr val="tx1"/>
          </a:solidFill>
          <a:latin typeface="+mn-lt"/>
          <a:ea typeface="+mn-ea"/>
          <a:cs typeface="+mn-cs"/>
        </a:defRPr>
      </a:lvl4pPr>
      <a:lvl5pPr marL="2851150" algn="l" defTabSz="1425575" rtl="0" eaLnBrk="1" latinLnBrk="0" hangingPunct="1">
        <a:defRPr kumimoji="1" sz="2805" kern="1200">
          <a:solidFill>
            <a:schemeClr val="tx1"/>
          </a:solidFill>
          <a:latin typeface="+mn-lt"/>
          <a:ea typeface="+mn-ea"/>
          <a:cs typeface="+mn-cs"/>
        </a:defRPr>
      </a:lvl5pPr>
      <a:lvl6pPr marL="3563620" algn="l" defTabSz="1425575" rtl="0" eaLnBrk="1" latinLnBrk="0" hangingPunct="1">
        <a:defRPr kumimoji="1" sz="2805" kern="1200">
          <a:solidFill>
            <a:schemeClr val="tx1"/>
          </a:solidFill>
          <a:latin typeface="+mn-lt"/>
          <a:ea typeface="+mn-ea"/>
          <a:cs typeface="+mn-cs"/>
        </a:defRPr>
      </a:lvl6pPr>
      <a:lvl7pPr marL="4276725" algn="l" defTabSz="1425575" rtl="0" eaLnBrk="1" latinLnBrk="0" hangingPunct="1">
        <a:defRPr kumimoji="1" sz="2805" kern="1200">
          <a:solidFill>
            <a:schemeClr val="tx1"/>
          </a:solidFill>
          <a:latin typeface="+mn-lt"/>
          <a:ea typeface="+mn-ea"/>
          <a:cs typeface="+mn-cs"/>
        </a:defRPr>
      </a:lvl7pPr>
      <a:lvl8pPr marL="4989195" algn="l" defTabSz="1425575" rtl="0" eaLnBrk="1" latinLnBrk="0" hangingPunct="1">
        <a:defRPr kumimoji="1" sz="2805" kern="1200">
          <a:solidFill>
            <a:schemeClr val="tx1"/>
          </a:solidFill>
          <a:latin typeface="+mn-lt"/>
          <a:ea typeface="+mn-ea"/>
          <a:cs typeface="+mn-cs"/>
        </a:defRPr>
      </a:lvl8pPr>
      <a:lvl9pPr marL="5702300" algn="l" defTabSz="1425575" rtl="0" eaLnBrk="1" latinLnBrk="0" hangingPunct="1">
        <a:defRPr kumimoji="1" sz="2805"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図 2"/>
          <p:cNvPicPr>
            <a:picLocks noChangeAspect="1"/>
          </p:cNvPicPr>
          <p:nvPr userDrawn="1"/>
        </p:nvPicPr>
        <p:blipFill>
          <a:blip r:embed="rId3"/>
          <a:stretch>
            <a:fillRect/>
          </a:stretch>
        </p:blipFill>
        <p:spPr>
          <a:xfrm>
            <a:off x="2672906" y="4639810"/>
            <a:ext cx="2181089" cy="857794"/>
          </a:xfrm>
          <a:prstGeom prst="rect">
            <a:avLst/>
          </a:prstGeom>
        </p:spPr>
      </p:pic>
    </p:spTree>
  </p:cSld>
  <p:clrMap bg1="lt1" tx1="dk1" bg2="lt2" tx2="dk2" accent1="accent1" accent2="accent2" accent3="accent3" accent4="accent4" accent5="accent5" accent6="accent6" hlink="hlink" folHlink="folHlink"/>
  <p:sldLayoutIdLst>
    <p:sldLayoutId id="2147483655" r:id="rId1"/>
  </p:sldLayoutIdLst>
  <p:txStyles>
    <p:titleStyle>
      <a:lvl1pPr algn="l" defTabSz="1425575" rtl="0" eaLnBrk="1" latinLnBrk="0" hangingPunct="1">
        <a:lnSpc>
          <a:spcPct val="90000"/>
        </a:lnSpc>
        <a:spcBef>
          <a:spcPct val="0"/>
        </a:spcBef>
        <a:buNone/>
        <a:defRPr kumimoji="1" sz="6860" kern="1200">
          <a:solidFill>
            <a:schemeClr val="tx1"/>
          </a:solidFill>
          <a:latin typeface="+mj-lt"/>
          <a:ea typeface="+mj-ea"/>
          <a:cs typeface="+mj-cs"/>
        </a:defRPr>
      </a:lvl1pPr>
    </p:titleStyle>
    <p:bodyStyle>
      <a:lvl1pPr marL="356235" indent="-356235" algn="l" defTabSz="1425575" rtl="0" eaLnBrk="1" latinLnBrk="0" hangingPunct="1">
        <a:lnSpc>
          <a:spcPct val="90000"/>
        </a:lnSpc>
        <a:spcBef>
          <a:spcPts val="1560"/>
        </a:spcBef>
        <a:buFont typeface="Arial" panose="020B0604020202020204" pitchFamily="34" charset="0"/>
        <a:buChar char="•"/>
        <a:defRPr kumimoji="1" sz="4365" kern="1200">
          <a:solidFill>
            <a:schemeClr val="tx1"/>
          </a:solidFill>
          <a:latin typeface="+mn-lt"/>
          <a:ea typeface="+mn-ea"/>
          <a:cs typeface="+mn-cs"/>
        </a:defRPr>
      </a:lvl1pPr>
      <a:lvl2pPr marL="1069340" indent="-356235" algn="l" defTabSz="1425575" rtl="0" eaLnBrk="1" latinLnBrk="0" hangingPunct="1">
        <a:lnSpc>
          <a:spcPct val="90000"/>
        </a:lnSpc>
        <a:spcBef>
          <a:spcPts val="780"/>
        </a:spcBef>
        <a:buFont typeface="Arial" panose="020B0604020202020204" pitchFamily="34" charset="0"/>
        <a:buChar char="•"/>
        <a:defRPr kumimoji="1" sz="3740" kern="1200">
          <a:solidFill>
            <a:schemeClr val="tx1"/>
          </a:solidFill>
          <a:latin typeface="+mn-lt"/>
          <a:ea typeface="+mn-ea"/>
          <a:cs typeface="+mn-cs"/>
        </a:defRPr>
      </a:lvl2pPr>
      <a:lvl3pPr marL="1781810" indent="-356235" algn="l" defTabSz="1425575" rtl="0" eaLnBrk="1" latinLnBrk="0" hangingPunct="1">
        <a:lnSpc>
          <a:spcPct val="90000"/>
        </a:lnSpc>
        <a:spcBef>
          <a:spcPts val="780"/>
        </a:spcBef>
        <a:buFont typeface="Arial" panose="020B0604020202020204" pitchFamily="34" charset="0"/>
        <a:buChar char="•"/>
        <a:defRPr kumimoji="1" sz="3120" kern="1200">
          <a:solidFill>
            <a:schemeClr val="tx1"/>
          </a:solidFill>
          <a:latin typeface="+mn-lt"/>
          <a:ea typeface="+mn-ea"/>
          <a:cs typeface="+mn-cs"/>
        </a:defRPr>
      </a:lvl3pPr>
      <a:lvl4pPr marL="249491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4pPr>
      <a:lvl5pPr marL="320738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5pPr>
      <a:lvl6pPr marL="3920490"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6pPr>
      <a:lvl7pPr marL="4632960"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7pPr>
      <a:lvl8pPr marL="534606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8pPr>
      <a:lvl9pPr marL="6058535" indent="-356235" algn="l" defTabSz="1425575" rtl="0" eaLnBrk="1" latinLnBrk="0" hangingPunct="1">
        <a:lnSpc>
          <a:spcPct val="90000"/>
        </a:lnSpc>
        <a:spcBef>
          <a:spcPts val="780"/>
        </a:spcBef>
        <a:buFont typeface="Arial" panose="020B0604020202020204" pitchFamily="34" charset="0"/>
        <a:buChar char="•"/>
        <a:defRPr kumimoji="1" sz="2805" kern="1200">
          <a:solidFill>
            <a:schemeClr val="tx1"/>
          </a:solidFill>
          <a:latin typeface="+mn-lt"/>
          <a:ea typeface="+mn-ea"/>
          <a:cs typeface="+mn-cs"/>
        </a:defRPr>
      </a:lvl9pPr>
    </p:bodyStyle>
    <p:otherStyle>
      <a:defPPr>
        <a:defRPr lang="ja-JP"/>
      </a:defPPr>
      <a:lvl1pPr marL="0" algn="l" defTabSz="1425575" rtl="0" eaLnBrk="1" latinLnBrk="0" hangingPunct="1">
        <a:defRPr kumimoji="1" sz="2805" kern="1200">
          <a:solidFill>
            <a:schemeClr val="tx1"/>
          </a:solidFill>
          <a:latin typeface="+mn-lt"/>
          <a:ea typeface="+mn-ea"/>
          <a:cs typeface="+mn-cs"/>
        </a:defRPr>
      </a:lvl1pPr>
      <a:lvl2pPr marL="712470" algn="l" defTabSz="1425575" rtl="0" eaLnBrk="1" latinLnBrk="0" hangingPunct="1">
        <a:defRPr kumimoji="1" sz="2805" kern="1200">
          <a:solidFill>
            <a:schemeClr val="tx1"/>
          </a:solidFill>
          <a:latin typeface="+mn-lt"/>
          <a:ea typeface="+mn-ea"/>
          <a:cs typeface="+mn-cs"/>
        </a:defRPr>
      </a:lvl2pPr>
      <a:lvl3pPr marL="1425575" algn="l" defTabSz="1425575" rtl="0" eaLnBrk="1" latinLnBrk="0" hangingPunct="1">
        <a:defRPr kumimoji="1" sz="2805" kern="1200">
          <a:solidFill>
            <a:schemeClr val="tx1"/>
          </a:solidFill>
          <a:latin typeface="+mn-lt"/>
          <a:ea typeface="+mn-ea"/>
          <a:cs typeface="+mn-cs"/>
        </a:defRPr>
      </a:lvl3pPr>
      <a:lvl4pPr marL="2138045" algn="l" defTabSz="1425575" rtl="0" eaLnBrk="1" latinLnBrk="0" hangingPunct="1">
        <a:defRPr kumimoji="1" sz="2805" kern="1200">
          <a:solidFill>
            <a:schemeClr val="tx1"/>
          </a:solidFill>
          <a:latin typeface="+mn-lt"/>
          <a:ea typeface="+mn-ea"/>
          <a:cs typeface="+mn-cs"/>
        </a:defRPr>
      </a:lvl4pPr>
      <a:lvl5pPr marL="2851150" algn="l" defTabSz="1425575" rtl="0" eaLnBrk="1" latinLnBrk="0" hangingPunct="1">
        <a:defRPr kumimoji="1" sz="2805" kern="1200">
          <a:solidFill>
            <a:schemeClr val="tx1"/>
          </a:solidFill>
          <a:latin typeface="+mn-lt"/>
          <a:ea typeface="+mn-ea"/>
          <a:cs typeface="+mn-cs"/>
        </a:defRPr>
      </a:lvl5pPr>
      <a:lvl6pPr marL="3563620" algn="l" defTabSz="1425575" rtl="0" eaLnBrk="1" latinLnBrk="0" hangingPunct="1">
        <a:defRPr kumimoji="1" sz="2805" kern="1200">
          <a:solidFill>
            <a:schemeClr val="tx1"/>
          </a:solidFill>
          <a:latin typeface="+mn-lt"/>
          <a:ea typeface="+mn-ea"/>
          <a:cs typeface="+mn-cs"/>
        </a:defRPr>
      </a:lvl6pPr>
      <a:lvl7pPr marL="4276725" algn="l" defTabSz="1425575" rtl="0" eaLnBrk="1" latinLnBrk="0" hangingPunct="1">
        <a:defRPr kumimoji="1" sz="2805" kern="1200">
          <a:solidFill>
            <a:schemeClr val="tx1"/>
          </a:solidFill>
          <a:latin typeface="+mn-lt"/>
          <a:ea typeface="+mn-ea"/>
          <a:cs typeface="+mn-cs"/>
        </a:defRPr>
      </a:lvl7pPr>
      <a:lvl8pPr marL="4989195" algn="l" defTabSz="1425575" rtl="0" eaLnBrk="1" latinLnBrk="0" hangingPunct="1">
        <a:defRPr kumimoji="1" sz="2805" kern="1200">
          <a:solidFill>
            <a:schemeClr val="tx1"/>
          </a:solidFill>
          <a:latin typeface="+mn-lt"/>
          <a:ea typeface="+mn-ea"/>
          <a:cs typeface="+mn-cs"/>
        </a:defRPr>
      </a:lvl8pPr>
      <a:lvl9pPr marL="5702300" algn="l" defTabSz="1425575" rtl="0" eaLnBrk="1" latinLnBrk="0" hangingPunct="1">
        <a:defRPr kumimoji="1" sz="280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
          <p:cNvSpPr txBox="1">
            <a:spLocks noChangeArrowheads="1"/>
          </p:cNvSpPr>
          <p:nvPr/>
        </p:nvSpPr>
        <p:spPr bwMode="auto">
          <a:xfrm>
            <a:off x="2306298" y="319233"/>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endParaRPr lang="ja-JP" altLang="en-US" sz="2400" dirty="0">
              <a:latin typeface="HGPｺﾞｼｯｸE" panose="020B0900000000000000" pitchFamily="50" charset="-128"/>
              <a:ea typeface="HGPｺﾞｼｯｸE" panose="020B0900000000000000" pitchFamily="50" charset="-128"/>
            </a:endParaRPr>
          </a:p>
        </p:txBody>
      </p:sp>
      <p:grpSp>
        <p:nvGrpSpPr>
          <p:cNvPr id="12" name="グループ化 11"/>
          <p:cNvGrpSpPr/>
          <p:nvPr/>
        </p:nvGrpSpPr>
        <p:grpSpPr>
          <a:xfrm>
            <a:off x="517387" y="5281032"/>
            <a:ext cx="6670469" cy="1736214"/>
            <a:chOff x="473643" y="3243424"/>
            <a:chExt cx="6923157" cy="1383965"/>
          </a:xfrm>
        </p:grpSpPr>
        <p:sp>
          <p:nvSpPr>
            <p:cNvPr id="14" name="テキスト ボックス 37"/>
            <p:cNvSpPr txBox="1">
              <a:spLocks noChangeArrowheads="1"/>
            </p:cNvSpPr>
            <p:nvPr/>
          </p:nvSpPr>
          <p:spPr bwMode="auto">
            <a:xfrm>
              <a:off x="622410" y="4063121"/>
              <a:ext cx="6550240" cy="564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2000" dirty="0">
                  <a:latin typeface="HGPｺﾞｼｯｸE" panose="020B0900000000000000" pitchFamily="50" charset="-128"/>
                  <a:ea typeface="HGPｺﾞｼｯｸE" panose="020B0900000000000000" pitchFamily="50" charset="-128"/>
                  <a:cs typeface="メイリオ" panose="020B0604030504040204" pitchFamily="34" charset="-128"/>
                </a:rPr>
                <a:t>会　場　　　　東京商工会議所　会議室　</a:t>
              </a:r>
              <a:endParaRPr lang="en-US" altLang="ja-JP" sz="2000" dirty="0">
                <a:latin typeface="HGPｺﾞｼｯｸE" panose="020B0900000000000000" pitchFamily="50" charset="-128"/>
                <a:ea typeface="HGPｺﾞｼｯｸE" panose="020B0900000000000000" pitchFamily="50" charset="-128"/>
                <a:cs typeface="メイリオ" panose="020B0604030504040204" pitchFamily="34" charset="-128"/>
              </a:endParaRPr>
            </a:p>
            <a:p>
              <a:pPr>
                <a:spcBef>
                  <a:spcPct val="0"/>
                </a:spcBef>
                <a:buFontTx/>
                <a:buNone/>
              </a:pPr>
              <a:r>
                <a:rPr lang="ja-JP" altLang="en-US" sz="2000" dirty="0">
                  <a:latin typeface="HGPｺﾞｼｯｸE" panose="020B0900000000000000" pitchFamily="50" charset="-128"/>
                  <a:ea typeface="HGPｺﾞｼｯｸE" panose="020B0900000000000000" pitchFamily="50" charset="-128"/>
                  <a:cs typeface="メイリオ" panose="020B0604030504040204" pitchFamily="34" charset="-128"/>
                </a:rPr>
                <a:t>　　　　　　　　</a:t>
              </a:r>
              <a:r>
                <a:rPr lang="en-US" altLang="ja-JP" sz="1600" dirty="0">
                  <a:latin typeface="+mj-ea"/>
                  <a:ea typeface="+mj-ea"/>
                  <a:cs typeface="メイリオ" panose="020B0604030504040204" pitchFamily="34" charset="-128"/>
                </a:rPr>
                <a:t>※</a:t>
              </a:r>
              <a:r>
                <a:rPr lang="ja-JP" altLang="en-US" sz="1600" dirty="0">
                  <a:latin typeface="+mj-ea"/>
                  <a:ea typeface="+mj-ea"/>
                  <a:cs typeface="メイリオ" panose="020B0604030504040204" pitchFamily="34" charset="-128"/>
                </a:rPr>
                <a:t>会場での対面式商談となります。</a:t>
              </a:r>
              <a:endParaRPr lang="en-US" altLang="ja-JP" sz="1600" dirty="0">
                <a:latin typeface="+mj-ea"/>
                <a:ea typeface="+mj-ea"/>
                <a:cs typeface="メイリオ" panose="020B0604030504040204" pitchFamily="34" charset="-128"/>
              </a:endParaRPr>
            </a:p>
          </p:txBody>
        </p:sp>
        <p:sp>
          <p:nvSpPr>
            <p:cNvPr id="21" name="テキスト ボックス 37"/>
            <p:cNvSpPr txBox="1">
              <a:spLocks noChangeArrowheads="1"/>
            </p:cNvSpPr>
            <p:nvPr/>
          </p:nvSpPr>
          <p:spPr bwMode="auto">
            <a:xfrm>
              <a:off x="473643" y="3243424"/>
              <a:ext cx="6923157" cy="5397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200" dirty="0">
                  <a:latin typeface="+mj-ea"/>
                  <a:ea typeface="+mj-ea"/>
                </a:rPr>
                <a:t>　　㈱成城石井のバイヤー様との個別商談会を下記のとおり開催いたします。</a:t>
              </a:r>
              <a:endParaRPr lang="en-US" altLang="ja-JP" sz="1200" dirty="0">
                <a:latin typeface="+mj-ea"/>
                <a:ea typeface="+mj-ea"/>
              </a:endParaRPr>
            </a:p>
            <a:p>
              <a:pPr algn="ctr">
                <a:spcBef>
                  <a:spcPct val="0"/>
                </a:spcBef>
                <a:buFontTx/>
                <a:buNone/>
              </a:pPr>
              <a:r>
                <a:rPr lang="ja-JP" altLang="en-US" sz="1200" dirty="0">
                  <a:latin typeface="+mj-ea"/>
                  <a:ea typeface="+mj-ea"/>
                </a:rPr>
                <a:t>募集カテゴリーに該当する商品をお持ちの事業者様は、ぜひこの機会にご応募ください。</a:t>
              </a:r>
              <a:endParaRPr lang="en-US" altLang="ja-JP" sz="1200" dirty="0">
                <a:latin typeface="+mj-ea"/>
                <a:ea typeface="+mj-ea"/>
              </a:endParaRPr>
            </a:p>
            <a:p>
              <a:pPr algn="ctr">
                <a:spcBef>
                  <a:spcPct val="0"/>
                </a:spcBef>
                <a:buFontTx/>
                <a:buNone/>
              </a:pPr>
              <a:endParaRPr lang="en-US" altLang="ja-JP" sz="1400" dirty="0">
                <a:latin typeface="HGP創英角ｺﾞｼｯｸUB" panose="020B0A00000000000000" pitchFamily="50" charset="-128"/>
                <a:ea typeface="HGP創英角ｺﾞｼｯｸUB" panose="020B0A00000000000000" pitchFamily="50" charset="-128"/>
              </a:endParaRPr>
            </a:p>
          </p:txBody>
        </p:sp>
        <p:sp>
          <p:nvSpPr>
            <p:cNvPr id="25" name="テキスト ボックス 37"/>
            <p:cNvSpPr txBox="1">
              <a:spLocks noChangeArrowheads="1"/>
            </p:cNvSpPr>
            <p:nvPr/>
          </p:nvSpPr>
          <p:spPr bwMode="auto">
            <a:xfrm>
              <a:off x="622408" y="3705131"/>
              <a:ext cx="6194062" cy="318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2000" dirty="0">
                  <a:latin typeface="HGPｺﾞｼｯｸE" panose="020B0900000000000000" pitchFamily="50" charset="-128"/>
                  <a:ea typeface="HGPｺﾞｼｯｸE" panose="020B0900000000000000" pitchFamily="50" charset="-128"/>
                  <a:cs typeface="メイリオ" panose="020B0604030504040204" pitchFamily="34" charset="-128"/>
                </a:rPr>
                <a:t>開催日時　　</a:t>
              </a:r>
              <a:r>
                <a:rPr lang="en-US" altLang="ja-JP" sz="2000" dirty="0">
                  <a:latin typeface="HGPｺﾞｼｯｸE" panose="020B0900000000000000" pitchFamily="50" charset="-128"/>
                  <a:ea typeface="HGPｺﾞｼｯｸE" panose="020B0900000000000000" pitchFamily="50" charset="-128"/>
                  <a:cs typeface="メイリオ" panose="020B0604030504040204" pitchFamily="34" charset="-128"/>
                </a:rPr>
                <a:t>2024</a:t>
              </a:r>
              <a:r>
                <a:rPr lang="ja-JP" altLang="en-US" sz="2000" dirty="0">
                  <a:latin typeface="HGPｺﾞｼｯｸE" panose="020B0900000000000000" pitchFamily="50" charset="-128"/>
                  <a:ea typeface="HGPｺﾞｼｯｸE" panose="020B0900000000000000" pitchFamily="50" charset="-128"/>
                  <a:cs typeface="メイリオ" panose="020B0604030504040204" pitchFamily="34" charset="-128"/>
                </a:rPr>
                <a:t>年</a:t>
              </a:r>
              <a:r>
                <a:rPr lang="en-US" altLang="ja-JP" sz="2000" dirty="0">
                  <a:latin typeface="HGPｺﾞｼｯｸE" panose="020B0900000000000000" pitchFamily="50" charset="-128"/>
                  <a:ea typeface="HGPｺﾞｼｯｸE" panose="020B0900000000000000" pitchFamily="50" charset="-128"/>
                  <a:cs typeface="メイリオ" panose="020B0604030504040204" pitchFamily="34" charset="-128"/>
                </a:rPr>
                <a:t>10</a:t>
              </a:r>
              <a:r>
                <a:rPr lang="ja-JP" altLang="en-US" sz="2000" dirty="0">
                  <a:latin typeface="HGPｺﾞｼｯｸE" panose="020B0900000000000000" pitchFamily="50" charset="-128"/>
                  <a:ea typeface="HGPｺﾞｼｯｸE" panose="020B0900000000000000" pitchFamily="50" charset="-128"/>
                  <a:cs typeface="メイリオ" panose="020B0604030504040204" pitchFamily="34" charset="-128"/>
                </a:rPr>
                <a:t>月</a:t>
              </a:r>
              <a:r>
                <a:rPr lang="en-US" altLang="ja-JP" sz="2000" dirty="0">
                  <a:latin typeface="HGPｺﾞｼｯｸE" panose="020B0900000000000000" pitchFamily="50" charset="-128"/>
                  <a:ea typeface="HGPｺﾞｼｯｸE" panose="020B0900000000000000" pitchFamily="50" charset="-128"/>
                  <a:cs typeface="メイリオ" panose="020B0604030504040204" pitchFamily="34" charset="-128"/>
                </a:rPr>
                <a:t>23</a:t>
              </a:r>
              <a:r>
                <a:rPr lang="ja-JP" altLang="en-US" sz="2000" dirty="0">
                  <a:latin typeface="HGPｺﾞｼｯｸE" panose="020B0900000000000000" pitchFamily="50" charset="-128"/>
                  <a:ea typeface="HGPｺﾞｼｯｸE" panose="020B0900000000000000" pitchFamily="50" charset="-128"/>
                  <a:cs typeface="メイリオ" panose="020B0604030504040204" pitchFamily="34" charset="-128"/>
                </a:rPr>
                <a:t>日（水） </a:t>
              </a:r>
              <a:r>
                <a:rPr lang="en-US" altLang="ja-JP" sz="2000" dirty="0">
                  <a:latin typeface="HGPｺﾞｼｯｸE" panose="020B0900000000000000" pitchFamily="50" charset="-128"/>
                  <a:ea typeface="HGPｺﾞｼｯｸE" panose="020B0900000000000000" pitchFamily="50" charset="-128"/>
                  <a:cs typeface="メイリオ" panose="020B0604030504040204" pitchFamily="34" charset="-128"/>
                </a:rPr>
                <a:t>10</a:t>
              </a:r>
              <a:r>
                <a:rPr lang="ja-JP" altLang="en-US" sz="2000" dirty="0">
                  <a:latin typeface="HGPｺﾞｼｯｸE" panose="020B0900000000000000" pitchFamily="50" charset="-128"/>
                  <a:ea typeface="HGPｺﾞｼｯｸE" panose="020B0900000000000000" pitchFamily="50" charset="-128"/>
                  <a:cs typeface="メイリオ" panose="020B0604030504040204" pitchFamily="34" charset="-128"/>
                </a:rPr>
                <a:t>：</a:t>
              </a:r>
              <a:r>
                <a:rPr lang="en-US" altLang="ja-JP" sz="2000" dirty="0">
                  <a:latin typeface="HGPｺﾞｼｯｸE" panose="020B0900000000000000" pitchFamily="50" charset="-128"/>
                  <a:ea typeface="HGPｺﾞｼｯｸE" panose="020B0900000000000000" pitchFamily="50" charset="-128"/>
                  <a:cs typeface="メイリオ" panose="020B0604030504040204" pitchFamily="34" charset="-128"/>
                </a:rPr>
                <a:t>00</a:t>
              </a:r>
              <a:r>
                <a:rPr lang="ja-JP" altLang="en-US" sz="2000" dirty="0">
                  <a:latin typeface="HGPｺﾞｼｯｸE" panose="020B0900000000000000" pitchFamily="50" charset="-128"/>
                  <a:ea typeface="HGPｺﾞｼｯｸE" panose="020B0900000000000000" pitchFamily="50" charset="-128"/>
                  <a:cs typeface="メイリオ" panose="020B0604030504040204" pitchFamily="34" charset="-128"/>
                </a:rPr>
                <a:t>～</a:t>
              </a:r>
              <a:r>
                <a:rPr lang="en-US" altLang="ja-JP" sz="2000" dirty="0">
                  <a:latin typeface="HGPｺﾞｼｯｸE" panose="020B0900000000000000" pitchFamily="50" charset="-128"/>
                  <a:ea typeface="HGPｺﾞｼｯｸE" panose="020B0900000000000000" pitchFamily="50" charset="-128"/>
                  <a:cs typeface="メイリオ" panose="020B0604030504040204" pitchFamily="34" charset="-128"/>
                </a:rPr>
                <a:t>17</a:t>
              </a:r>
              <a:r>
                <a:rPr lang="ja-JP" altLang="en-US" sz="2000" dirty="0">
                  <a:latin typeface="HGPｺﾞｼｯｸE" panose="020B0900000000000000" pitchFamily="50" charset="-128"/>
                  <a:ea typeface="HGPｺﾞｼｯｸE" panose="020B0900000000000000" pitchFamily="50" charset="-128"/>
                  <a:cs typeface="メイリオ" panose="020B0604030504040204" pitchFamily="34" charset="-128"/>
                </a:rPr>
                <a:t>：</a:t>
              </a:r>
              <a:r>
                <a:rPr lang="en-US" altLang="ja-JP" sz="2000" dirty="0">
                  <a:latin typeface="HGPｺﾞｼｯｸE" panose="020B0900000000000000" pitchFamily="50" charset="-128"/>
                  <a:ea typeface="HGPｺﾞｼｯｸE" panose="020B0900000000000000" pitchFamily="50" charset="-128"/>
                  <a:cs typeface="メイリオ" panose="020B0604030504040204" pitchFamily="34" charset="-128"/>
                </a:rPr>
                <a:t>00</a:t>
              </a:r>
            </a:p>
          </p:txBody>
        </p:sp>
      </p:grpSp>
      <p:sp>
        <p:nvSpPr>
          <p:cNvPr id="2" name="正方形/長方形 1"/>
          <p:cNvSpPr/>
          <p:nvPr/>
        </p:nvSpPr>
        <p:spPr bwMode="white">
          <a:xfrm>
            <a:off x="2578677" y="7209741"/>
            <a:ext cx="2475258" cy="4135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kumimoji="1" lang="ja-JP" altLang="en-US" sz="2000" dirty="0">
                <a:solidFill>
                  <a:srgbClr val="AF1E55"/>
                </a:solidFill>
                <a:latin typeface="HGP創英角ｺﾞｼｯｸUB" panose="020B0A00000000000000" pitchFamily="50" charset="-128"/>
                <a:ea typeface="HGP創英角ｺﾞｼｯｸUB" panose="020B0A00000000000000" pitchFamily="50" charset="-128"/>
              </a:rPr>
              <a:t>募集カテゴリー</a:t>
            </a:r>
          </a:p>
        </p:txBody>
      </p:sp>
      <p:sp>
        <p:nvSpPr>
          <p:cNvPr id="26" name="正方形/長方形 25"/>
          <p:cNvSpPr/>
          <p:nvPr/>
        </p:nvSpPr>
        <p:spPr>
          <a:xfrm>
            <a:off x="282918" y="3597274"/>
            <a:ext cx="4920787" cy="813062"/>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t" anchorCtr="0"/>
          <a:lstStyle/>
          <a:p>
            <a:r>
              <a:rPr lang="ja-JP" altLang="en-US" sz="1100" dirty="0">
                <a:latin typeface="+mn-ea"/>
              </a:rPr>
              <a:t>　　　</a:t>
            </a:r>
            <a:endParaRPr lang="en-US" altLang="ja-JP" sz="1100" dirty="0">
              <a:latin typeface="+mn-ea"/>
            </a:endParaRPr>
          </a:p>
        </p:txBody>
      </p:sp>
      <p:grpSp>
        <p:nvGrpSpPr>
          <p:cNvPr id="53" name="グループ化 52"/>
          <p:cNvGrpSpPr/>
          <p:nvPr/>
        </p:nvGrpSpPr>
        <p:grpSpPr>
          <a:xfrm>
            <a:off x="928463" y="8812006"/>
            <a:ext cx="6010310" cy="1336825"/>
            <a:chOff x="928463" y="8991195"/>
            <a:chExt cx="6010310" cy="1336825"/>
          </a:xfrm>
        </p:grpSpPr>
        <p:sp>
          <p:nvSpPr>
            <p:cNvPr id="32" name="正方形/長方形 31"/>
            <p:cNvSpPr/>
            <p:nvPr/>
          </p:nvSpPr>
          <p:spPr>
            <a:xfrm>
              <a:off x="1083245" y="9417430"/>
              <a:ext cx="5855528" cy="9105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400" b="1" dirty="0">
                  <a:solidFill>
                    <a:schemeClr val="tx1"/>
                  </a:solidFill>
                  <a:latin typeface="+mn-ea"/>
                </a:rPr>
                <a:t>● 当社とまだお取引がない事業者様</a:t>
              </a:r>
              <a:endParaRPr kumimoji="1" lang="en-US" altLang="ja-JP" sz="1400" b="1" dirty="0">
                <a:solidFill>
                  <a:schemeClr val="tx1"/>
                </a:solidFill>
                <a:latin typeface="+mn-ea"/>
              </a:endParaRPr>
            </a:p>
            <a:p>
              <a:r>
                <a:rPr kumimoji="1" lang="ja-JP" altLang="en-US" sz="1400" b="1" dirty="0">
                  <a:solidFill>
                    <a:schemeClr val="tx1"/>
                  </a:solidFill>
                  <a:latin typeface="+mn-ea"/>
                </a:rPr>
                <a:t>● 首都圏であまり流通していない商品をお持ちの事業者様</a:t>
              </a:r>
              <a:endParaRPr kumimoji="1" lang="en-US" altLang="ja-JP" sz="1400" b="1" dirty="0">
                <a:solidFill>
                  <a:schemeClr val="tx1"/>
                </a:solidFill>
                <a:latin typeface="+mn-ea"/>
              </a:endParaRPr>
            </a:p>
            <a:p>
              <a:r>
                <a:rPr kumimoji="1" lang="ja-JP" altLang="en-US" sz="1400" b="1" dirty="0">
                  <a:solidFill>
                    <a:schemeClr val="tx1"/>
                  </a:solidFill>
                  <a:latin typeface="+mn-ea"/>
                </a:rPr>
                <a:t>● こだわりの素材・製法、ストーリーのある商品をお持ちの事業者様</a:t>
              </a:r>
            </a:p>
          </p:txBody>
        </p:sp>
        <p:sp>
          <p:nvSpPr>
            <p:cNvPr id="33" name="正方形/長方形 32"/>
            <p:cNvSpPr/>
            <p:nvPr/>
          </p:nvSpPr>
          <p:spPr bwMode="white">
            <a:xfrm>
              <a:off x="928463" y="8991195"/>
              <a:ext cx="5935512" cy="4135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kumimoji="1" lang="ja-JP" altLang="en-US" dirty="0">
                  <a:solidFill>
                    <a:srgbClr val="AF1E55"/>
                  </a:solidFill>
                  <a:latin typeface="HGP創英角ｺﾞｼｯｸUB" panose="020B0900000000000000" pitchFamily="50" charset="-128"/>
                  <a:ea typeface="HGP創英角ｺﾞｼｯｸUB" panose="020B0900000000000000" pitchFamily="50" charset="-128"/>
                </a:rPr>
                <a:t>特に、下記のような事業者様のご提案をお待ちしています。</a:t>
              </a:r>
            </a:p>
          </p:txBody>
        </p:sp>
      </p:grpSp>
      <p:sp>
        <p:nvSpPr>
          <p:cNvPr id="37" name="正方形/長方形 36"/>
          <p:cNvSpPr/>
          <p:nvPr/>
        </p:nvSpPr>
        <p:spPr>
          <a:xfrm>
            <a:off x="1153156" y="7734798"/>
            <a:ext cx="5126005" cy="13528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b="1" u="sng" dirty="0">
                <a:solidFill>
                  <a:schemeClr val="tx1"/>
                </a:solidFill>
                <a:latin typeface="+mn-ea"/>
              </a:rPr>
              <a:t>食品全般</a:t>
            </a:r>
            <a:r>
              <a:rPr kumimoji="1" lang="ja-JP" altLang="en-US" b="1" dirty="0">
                <a:solidFill>
                  <a:schemeClr val="tx1"/>
                </a:solidFill>
                <a:latin typeface="+mn-ea"/>
              </a:rPr>
              <a:t>　　加工食品、乳製品、日配、</a:t>
            </a:r>
            <a:endParaRPr kumimoji="1" lang="en-US" altLang="ja-JP" b="1" dirty="0">
              <a:solidFill>
                <a:schemeClr val="tx1"/>
              </a:solidFill>
              <a:latin typeface="+mn-ea"/>
            </a:endParaRPr>
          </a:p>
          <a:p>
            <a:r>
              <a:rPr kumimoji="1" lang="ja-JP" altLang="en-US" b="1" dirty="0">
                <a:solidFill>
                  <a:schemeClr val="tx1"/>
                </a:solidFill>
                <a:latin typeface="+mn-ea"/>
              </a:rPr>
              <a:t>　　　　　　練物、佃煮、菓子、惣菜、</a:t>
            </a:r>
            <a:endParaRPr kumimoji="1" lang="en-US" altLang="ja-JP" b="1" dirty="0">
              <a:solidFill>
                <a:schemeClr val="tx1"/>
              </a:solidFill>
              <a:latin typeface="+mn-ea"/>
            </a:endParaRPr>
          </a:p>
          <a:p>
            <a:r>
              <a:rPr kumimoji="1" lang="ja-JP" altLang="en-US" b="1" dirty="0">
                <a:solidFill>
                  <a:schemeClr val="tx1"/>
                </a:solidFill>
                <a:latin typeface="+mn-ea"/>
              </a:rPr>
              <a:t>　　　　　　デザート　</a:t>
            </a:r>
            <a:r>
              <a:rPr kumimoji="1" lang="ja-JP" altLang="en-US" sz="1600" b="1" dirty="0">
                <a:solidFill>
                  <a:schemeClr val="tx1"/>
                </a:solidFill>
                <a:latin typeface="+mn-ea"/>
              </a:rPr>
              <a:t>など</a:t>
            </a:r>
            <a:endParaRPr kumimoji="1" lang="en-US" altLang="ja-JP" sz="1600" b="1" dirty="0">
              <a:solidFill>
                <a:schemeClr val="tx1"/>
              </a:solidFill>
              <a:latin typeface="+mn-ea"/>
            </a:endParaRPr>
          </a:p>
          <a:p>
            <a:endParaRPr kumimoji="1" lang="en-US" altLang="ja-JP" sz="1600" b="1" dirty="0">
              <a:solidFill>
                <a:schemeClr val="tx1"/>
              </a:solidFill>
              <a:latin typeface="+mn-ea"/>
            </a:endParaRPr>
          </a:p>
        </p:txBody>
      </p:sp>
      <p:sp>
        <p:nvSpPr>
          <p:cNvPr id="39" name="正方形/長方形 38"/>
          <p:cNvSpPr/>
          <p:nvPr/>
        </p:nvSpPr>
        <p:spPr bwMode="white">
          <a:xfrm>
            <a:off x="2678279" y="4823240"/>
            <a:ext cx="1932874" cy="4135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kumimoji="1" lang="ja-JP" altLang="en-US" sz="2000" dirty="0">
                <a:solidFill>
                  <a:srgbClr val="AF1E55"/>
                </a:solidFill>
                <a:latin typeface="HGP創英角ｺﾞｼｯｸUB" panose="020B0A00000000000000" pitchFamily="50" charset="-128"/>
                <a:ea typeface="HGP創英角ｺﾞｼｯｸUB" panose="020B0A00000000000000" pitchFamily="50" charset="-128"/>
              </a:rPr>
              <a:t>開催概要</a:t>
            </a:r>
          </a:p>
        </p:txBody>
      </p:sp>
      <p:sp>
        <p:nvSpPr>
          <p:cNvPr id="22" name="正方形/長方形 21"/>
          <p:cNvSpPr/>
          <p:nvPr/>
        </p:nvSpPr>
        <p:spPr>
          <a:xfrm>
            <a:off x="392692" y="956262"/>
            <a:ext cx="6646935" cy="1511097"/>
          </a:xfrm>
          <a:prstGeom prst="rect">
            <a:avLst/>
          </a:prstGeom>
          <a:solidFill>
            <a:srgbClr val="AF16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kumimoji="1" lang="ja-JP" altLang="en-US" b="1" dirty="0">
                <a:solidFill>
                  <a:schemeClr val="bg1"/>
                </a:solidFill>
              </a:rPr>
              <a:t>参加サプライヤー大募集！</a:t>
            </a:r>
            <a:r>
              <a:rPr lang="ja-JP" altLang="en-US" b="1" dirty="0">
                <a:solidFill>
                  <a:schemeClr val="bg1"/>
                </a:solidFill>
                <a:latin typeface="+mn-ea"/>
              </a:rPr>
              <a:t>東商バイヤーズミーティング</a:t>
            </a:r>
            <a:endParaRPr lang="en-US" altLang="ja-JP" b="1" dirty="0">
              <a:solidFill>
                <a:schemeClr val="bg1"/>
              </a:solidFill>
              <a:latin typeface="+mn-ea"/>
            </a:endParaRPr>
          </a:p>
          <a:p>
            <a:pPr algn="ctr">
              <a:defRPr/>
            </a:pPr>
            <a:r>
              <a:rPr lang="ja-JP" altLang="en-US" sz="4000" dirty="0">
                <a:solidFill>
                  <a:schemeClr val="bg1"/>
                </a:solidFill>
                <a:latin typeface="HGS創英角ｺﾞｼｯｸUB" panose="020B0A00000000000000" pitchFamily="50" charset="-128"/>
                <a:ea typeface="HGS創英角ｺﾞｼｯｸUB" panose="020B0A00000000000000" pitchFamily="50" charset="-128"/>
              </a:rPr>
              <a:t>成城石井</a:t>
            </a:r>
            <a:r>
              <a:rPr lang="ja-JP" altLang="en-US" sz="2400" dirty="0">
                <a:solidFill>
                  <a:schemeClr val="bg1"/>
                </a:solidFill>
                <a:latin typeface="HGS創英角ｺﾞｼｯｸUB" panose="020B0A00000000000000" pitchFamily="50" charset="-128"/>
                <a:ea typeface="HGS創英角ｺﾞｼｯｸUB" panose="020B0A00000000000000" pitchFamily="50" charset="-128"/>
              </a:rPr>
              <a:t>との</a:t>
            </a:r>
            <a:r>
              <a:rPr lang="ja-JP" altLang="en-US" sz="2800" dirty="0">
                <a:solidFill>
                  <a:schemeClr val="bg1"/>
                </a:solidFill>
                <a:latin typeface="HGS創英角ｺﾞｼｯｸUB" panose="020B0A00000000000000" pitchFamily="50" charset="-128"/>
                <a:ea typeface="HGS創英角ｺﾞｼｯｸUB" panose="020B0A00000000000000" pitchFamily="50" charset="-128"/>
              </a:rPr>
              <a:t>個別商談会</a:t>
            </a:r>
            <a:endParaRPr lang="ja-JP" altLang="en-US" sz="3200" dirty="0">
              <a:solidFill>
                <a:schemeClr val="bg1"/>
              </a:solidFill>
              <a:effectLst>
                <a:outerShdw blurRad="38100" dist="38100" dir="2700000" algn="tl">
                  <a:srgbClr val="000000">
                    <a:alpha val="43137"/>
                  </a:srgbClr>
                </a:outerShdw>
                <a:reflection endPos="0" dist="50800" dir="5400000" sy="-100000" algn="bl" rotWithShape="0"/>
              </a:effectLst>
              <a:latin typeface="HGS創英角ｺﾞｼｯｸUB" panose="020B0A00000000000000" pitchFamily="50" charset="-128"/>
              <a:ea typeface="HGS創英角ｺﾞｼｯｸUB" panose="020B0A00000000000000" pitchFamily="50" charset="-128"/>
            </a:endParaRPr>
          </a:p>
        </p:txBody>
      </p:sp>
      <p:grpSp>
        <p:nvGrpSpPr>
          <p:cNvPr id="24" name="グループ化 23"/>
          <p:cNvGrpSpPr/>
          <p:nvPr/>
        </p:nvGrpSpPr>
        <p:grpSpPr>
          <a:xfrm>
            <a:off x="392692" y="2557480"/>
            <a:ext cx="6670469" cy="2125131"/>
            <a:chOff x="392692" y="2419694"/>
            <a:chExt cx="6670469" cy="2125131"/>
          </a:xfrm>
        </p:grpSpPr>
        <p:sp>
          <p:nvSpPr>
            <p:cNvPr id="23" name="正方形/長方形 22"/>
            <p:cNvSpPr/>
            <p:nvPr/>
          </p:nvSpPr>
          <p:spPr>
            <a:xfrm>
              <a:off x="392692" y="2419694"/>
              <a:ext cx="6670469" cy="2125131"/>
            </a:xfrm>
            <a:prstGeom prst="rect">
              <a:avLst/>
            </a:prstGeom>
            <a:solidFill>
              <a:srgbClr val="E0D3AC"/>
            </a:solidFill>
            <a:ln w="31750">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grpSp>
          <p:nvGrpSpPr>
            <p:cNvPr id="6" name="グループ化 5"/>
            <p:cNvGrpSpPr/>
            <p:nvPr/>
          </p:nvGrpSpPr>
          <p:grpSpPr>
            <a:xfrm>
              <a:off x="425763" y="2517463"/>
              <a:ext cx="6637398" cy="1953367"/>
              <a:chOff x="425763" y="2087075"/>
              <a:chExt cx="6637398" cy="1953367"/>
            </a:xfrm>
          </p:grpSpPr>
          <p:sp>
            <p:nvSpPr>
              <p:cNvPr id="4" name="正方形/長方形 3"/>
              <p:cNvSpPr/>
              <p:nvPr/>
            </p:nvSpPr>
            <p:spPr>
              <a:xfrm>
                <a:off x="425763" y="2087075"/>
                <a:ext cx="6637398" cy="1682412"/>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t" anchorCtr="0"/>
              <a:lstStyle/>
              <a:p>
                <a:r>
                  <a:rPr kumimoji="1" lang="ja-JP" altLang="en-US" sz="2000" b="1" dirty="0">
                    <a:solidFill>
                      <a:srgbClr val="4C2A18"/>
                    </a:solidFill>
                    <a:latin typeface="+mn-ea"/>
                  </a:rPr>
                  <a:t>㈱成城石井</a:t>
                </a:r>
                <a:r>
                  <a:rPr kumimoji="1" lang="ja-JP" altLang="en-US" dirty="0">
                    <a:solidFill>
                      <a:srgbClr val="4C2A18"/>
                    </a:solidFill>
                    <a:latin typeface="+mn-ea"/>
                  </a:rPr>
                  <a:t>とは</a:t>
                </a:r>
                <a:r>
                  <a:rPr kumimoji="1" lang="en-US" altLang="ja-JP" dirty="0">
                    <a:solidFill>
                      <a:srgbClr val="4C2A18"/>
                    </a:solidFill>
                    <a:latin typeface="+mn-ea"/>
                  </a:rPr>
                  <a:t>…</a:t>
                </a:r>
                <a:endParaRPr kumimoji="1" lang="ja-JP" altLang="en-US" sz="2000" dirty="0">
                  <a:solidFill>
                    <a:srgbClr val="4C2A18"/>
                  </a:solidFill>
                  <a:latin typeface="+mn-ea"/>
                </a:endParaRPr>
              </a:p>
              <a:p>
                <a:r>
                  <a:rPr lang="ja-JP" altLang="en-US" sz="1400" dirty="0">
                    <a:solidFill>
                      <a:srgbClr val="4C2A18"/>
                    </a:solidFill>
                    <a:latin typeface="+mn-ea"/>
                  </a:rPr>
                  <a:t>成城石井は直輸入ワイン、チーズ、自家製惣菜、生鮮食品、輸入菓子など、日本、世界から選りすぐられた食品を取り揃えたスーパーマーケットです。</a:t>
                </a:r>
              </a:p>
              <a:p>
                <a:r>
                  <a:rPr lang="ja-JP" altLang="en-US" sz="1400" dirty="0">
                    <a:solidFill>
                      <a:srgbClr val="4C2A18"/>
                    </a:solidFill>
                    <a:latin typeface="+mn-ea"/>
                  </a:rPr>
                  <a:t>高品質でおいしい商品を、一人でも多くのお客様にとってお買い求めやすい価格で販売するという理念の元、成城石井の職人のレシピと、こだわり素材の調達力を最大に生かしたオリジナル商品の</a:t>
                </a:r>
                <a:r>
                  <a:rPr lang="en-US" altLang="ja-JP" sz="1400" dirty="0" err="1">
                    <a:solidFill>
                      <a:srgbClr val="4C2A18"/>
                    </a:solidFill>
                    <a:latin typeface="+mn-ea"/>
                  </a:rPr>
                  <a:t>desica</a:t>
                </a:r>
                <a:r>
                  <a:rPr lang="ja-JP" altLang="en-US" sz="1400" dirty="0">
                    <a:solidFill>
                      <a:srgbClr val="4C2A18"/>
                    </a:solidFill>
                    <a:latin typeface="+mn-ea"/>
                  </a:rPr>
                  <a:t>シリーズや自社のセントラル</a:t>
                </a:r>
                <a:endParaRPr lang="en-US" altLang="ja-JP" sz="1400" dirty="0">
                  <a:solidFill>
                    <a:srgbClr val="4C2A18"/>
                  </a:solidFill>
                  <a:latin typeface="+mn-ea"/>
                </a:endParaRPr>
              </a:p>
              <a:p>
                <a:r>
                  <a:rPr lang="ja-JP" altLang="en-US" sz="1400" dirty="0">
                    <a:solidFill>
                      <a:srgbClr val="4C2A18"/>
                    </a:solidFill>
                    <a:latin typeface="+mn-ea"/>
                  </a:rPr>
                  <a:t>キッチンで製造されるお惣菜・デザートが人気。</a:t>
                </a:r>
              </a:p>
            </p:txBody>
          </p:sp>
          <p:sp>
            <p:nvSpPr>
              <p:cNvPr id="5" name="正方形/長方形 4"/>
              <p:cNvSpPr/>
              <p:nvPr/>
            </p:nvSpPr>
            <p:spPr>
              <a:xfrm>
                <a:off x="3019299" y="3725397"/>
                <a:ext cx="3664830" cy="315045"/>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lang="ja-JP" altLang="en-US" sz="1050" dirty="0">
                    <a:solidFill>
                      <a:srgbClr val="4C2A18"/>
                    </a:solidFill>
                  </a:rPr>
                  <a:t>当社の</a:t>
                </a:r>
                <a:r>
                  <a:rPr lang="en-US" altLang="ja-JP" sz="1050" dirty="0">
                    <a:solidFill>
                      <a:srgbClr val="4C2A18"/>
                    </a:solidFill>
                  </a:rPr>
                  <a:t>Web</a:t>
                </a:r>
                <a:r>
                  <a:rPr lang="ja-JP" altLang="en-US" sz="1050" dirty="0">
                    <a:solidFill>
                      <a:srgbClr val="4C2A18"/>
                    </a:solidFill>
                  </a:rPr>
                  <a:t>サイトはこちら</a:t>
                </a:r>
                <a:r>
                  <a:rPr lang="en-US" altLang="ja-JP" sz="1050" dirty="0">
                    <a:solidFill>
                      <a:srgbClr val="4C2A18"/>
                    </a:solidFill>
                  </a:rPr>
                  <a:t>http://www.seijoishii.co.jp/</a:t>
                </a:r>
                <a:endParaRPr lang="en-US" altLang="ja-JP" sz="1200" dirty="0">
                  <a:solidFill>
                    <a:srgbClr val="4C2A18"/>
                  </a:solidFill>
                </a:endParaRPr>
              </a:p>
            </p:txBody>
          </p:sp>
          <p:pic>
            <p:nvPicPr>
              <p:cNvPr id="18" name="図 17"/>
              <p:cNvPicPr>
                <a:picLocks noChangeAspect="1"/>
              </p:cNvPicPr>
              <p:nvPr/>
            </p:nvPicPr>
            <p:blipFill>
              <a:blip r:embed="rId2"/>
              <a:stretch>
                <a:fillRect/>
              </a:stretch>
            </p:blipFill>
            <p:spPr>
              <a:xfrm>
                <a:off x="6331962" y="3343983"/>
                <a:ext cx="614837" cy="614837"/>
              </a:xfrm>
              <a:prstGeom prst="rect">
                <a:avLst/>
              </a:prstGeom>
            </p:spPr>
          </p:pic>
        </p:grpSp>
      </p:grpSp>
      <p:cxnSp>
        <p:nvCxnSpPr>
          <p:cNvPr id="45" name="直線コネクタ 44"/>
          <p:cNvCxnSpPr/>
          <p:nvPr/>
        </p:nvCxnSpPr>
        <p:spPr>
          <a:xfrm>
            <a:off x="4798403" y="5036295"/>
            <a:ext cx="1480758" cy="0"/>
          </a:xfrm>
          <a:prstGeom prst="line">
            <a:avLst/>
          </a:prstGeom>
          <a:ln>
            <a:solidFill>
              <a:srgbClr val="E0D3AC"/>
            </a:solidFill>
            <a:prstDash val="sysDash"/>
          </a:ln>
        </p:spPr>
        <p:style>
          <a:lnRef idx="1">
            <a:schemeClr val="accent1"/>
          </a:lnRef>
          <a:fillRef idx="0">
            <a:schemeClr val="accent1"/>
          </a:fillRef>
          <a:effectRef idx="0">
            <a:schemeClr val="accent1"/>
          </a:effectRef>
          <a:fontRef idx="minor">
            <a:schemeClr val="tx1"/>
          </a:fontRef>
        </p:style>
      </p:cxnSp>
      <p:grpSp>
        <p:nvGrpSpPr>
          <p:cNvPr id="8" name="グループ化 7">
            <a:extLst>
              <a:ext uri="{FF2B5EF4-FFF2-40B4-BE49-F238E27FC236}">
                <a16:creationId xmlns:a16="http://schemas.microsoft.com/office/drawing/2014/main" id="{274C8E70-3766-6093-E81D-CCD4D8035E65}"/>
              </a:ext>
            </a:extLst>
          </p:cNvPr>
          <p:cNvGrpSpPr/>
          <p:nvPr/>
        </p:nvGrpSpPr>
        <p:grpSpPr>
          <a:xfrm>
            <a:off x="1097919" y="5036295"/>
            <a:ext cx="1482235" cy="36988"/>
            <a:chOff x="1097919" y="5036295"/>
            <a:chExt cx="1482235" cy="36988"/>
          </a:xfrm>
        </p:grpSpPr>
        <p:cxnSp>
          <p:nvCxnSpPr>
            <p:cNvPr id="56" name="直線コネクタ 55"/>
            <p:cNvCxnSpPr/>
            <p:nvPr/>
          </p:nvCxnSpPr>
          <p:spPr>
            <a:xfrm>
              <a:off x="1097919" y="5036295"/>
              <a:ext cx="1480758" cy="0"/>
            </a:xfrm>
            <a:prstGeom prst="line">
              <a:avLst/>
            </a:prstGeom>
            <a:ln>
              <a:solidFill>
                <a:srgbClr val="E0D3AC"/>
              </a:solidFill>
              <a:prstDash val="sysDash"/>
            </a:ln>
          </p:spPr>
          <p:style>
            <a:lnRef idx="1">
              <a:schemeClr val="accent1"/>
            </a:lnRef>
            <a:fillRef idx="0">
              <a:schemeClr val="accent1"/>
            </a:fillRef>
            <a:effectRef idx="0">
              <a:schemeClr val="accent1"/>
            </a:effectRef>
            <a:fontRef idx="minor">
              <a:schemeClr val="tx1"/>
            </a:fontRef>
          </p:style>
        </p:cxnSp>
        <p:cxnSp>
          <p:nvCxnSpPr>
            <p:cNvPr id="3" name="直線コネクタ 2">
              <a:extLst>
                <a:ext uri="{FF2B5EF4-FFF2-40B4-BE49-F238E27FC236}">
                  <a16:creationId xmlns:a16="http://schemas.microsoft.com/office/drawing/2014/main" id="{1BF38231-4896-D721-A2DE-F902F4F09EAA}"/>
                </a:ext>
              </a:extLst>
            </p:cNvPr>
            <p:cNvCxnSpPr/>
            <p:nvPr/>
          </p:nvCxnSpPr>
          <p:spPr>
            <a:xfrm>
              <a:off x="1099396" y="5073283"/>
              <a:ext cx="1480758" cy="0"/>
            </a:xfrm>
            <a:prstGeom prst="line">
              <a:avLst/>
            </a:prstGeom>
            <a:ln>
              <a:solidFill>
                <a:srgbClr val="E0D3AC"/>
              </a:solidFill>
              <a:prstDash val="sysDash"/>
            </a:ln>
          </p:spPr>
          <p:style>
            <a:lnRef idx="1">
              <a:schemeClr val="accent1"/>
            </a:lnRef>
            <a:fillRef idx="0">
              <a:schemeClr val="accent1"/>
            </a:fillRef>
            <a:effectRef idx="0">
              <a:schemeClr val="accent1"/>
            </a:effectRef>
            <a:fontRef idx="minor">
              <a:schemeClr val="tx1"/>
            </a:fontRef>
          </p:style>
        </p:cxnSp>
      </p:grpSp>
      <p:cxnSp>
        <p:nvCxnSpPr>
          <p:cNvPr id="7" name="直線コネクタ 6">
            <a:extLst>
              <a:ext uri="{FF2B5EF4-FFF2-40B4-BE49-F238E27FC236}">
                <a16:creationId xmlns:a16="http://schemas.microsoft.com/office/drawing/2014/main" id="{F97ED2CF-1B07-3F49-19F1-0F8B0C1BDF5B}"/>
              </a:ext>
            </a:extLst>
          </p:cNvPr>
          <p:cNvCxnSpPr/>
          <p:nvPr/>
        </p:nvCxnSpPr>
        <p:spPr>
          <a:xfrm>
            <a:off x="4807281" y="5073283"/>
            <a:ext cx="1480758" cy="0"/>
          </a:xfrm>
          <a:prstGeom prst="line">
            <a:avLst/>
          </a:prstGeom>
          <a:ln>
            <a:solidFill>
              <a:srgbClr val="E0D3AC"/>
            </a:solidFill>
            <a:prstDash val="sysDash"/>
          </a:ln>
        </p:spPr>
        <p:style>
          <a:lnRef idx="1">
            <a:schemeClr val="accent1"/>
          </a:lnRef>
          <a:fillRef idx="0">
            <a:schemeClr val="accent1"/>
          </a:fillRef>
          <a:effectRef idx="0">
            <a:schemeClr val="accent1"/>
          </a:effectRef>
          <a:fontRef idx="minor">
            <a:schemeClr val="tx1"/>
          </a:fontRef>
        </p:style>
      </p:cxnSp>
      <p:grpSp>
        <p:nvGrpSpPr>
          <p:cNvPr id="9" name="グループ化 8">
            <a:extLst>
              <a:ext uri="{FF2B5EF4-FFF2-40B4-BE49-F238E27FC236}">
                <a16:creationId xmlns:a16="http://schemas.microsoft.com/office/drawing/2014/main" id="{751040C0-9D39-ADBE-7899-27FC7486F8BB}"/>
              </a:ext>
            </a:extLst>
          </p:cNvPr>
          <p:cNvGrpSpPr/>
          <p:nvPr/>
        </p:nvGrpSpPr>
        <p:grpSpPr>
          <a:xfrm>
            <a:off x="1008794" y="7418691"/>
            <a:ext cx="1482235" cy="36988"/>
            <a:chOff x="1097919" y="5036295"/>
            <a:chExt cx="1482235" cy="36988"/>
          </a:xfrm>
        </p:grpSpPr>
        <p:cxnSp>
          <p:nvCxnSpPr>
            <p:cNvPr id="10" name="直線コネクタ 9">
              <a:extLst>
                <a:ext uri="{FF2B5EF4-FFF2-40B4-BE49-F238E27FC236}">
                  <a16:creationId xmlns:a16="http://schemas.microsoft.com/office/drawing/2014/main" id="{C972B2FA-6A75-85B3-83B1-50F6B7B85F73}"/>
                </a:ext>
              </a:extLst>
            </p:cNvPr>
            <p:cNvCxnSpPr/>
            <p:nvPr/>
          </p:nvCxnSpPr>
          <p:spPr>
            <a:xfrm>
              <a:off x="1097919" y="5036295"/>
              <a:ext cx="1480758" cy="0"/>
            </a:xfrm>
            <a:prstGeom prst="line">
              <a:avLst/>
            </a:prstGeom>
            <a:ln>
              <a:solidFill>
                <a:srgbClr val="E0D3AC"/>
              </a:solidFill>
              <a:prstDash val="sysDash"/>
            </a:ln>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1E40DF93-DA19-255F-ACAC-D9FE6A247BCF}"/>
                </a:ext>
              </a:extLst>
            </p:cNvPr>
            <p:cNvCxnSpPr/>
            <p:nvPr/>
          </p:nvCxnSpPr>
          <p:spPr>
            <a:xfrm>
              <a:off x="1099396" y="5073283"/>
              <a:ext cx="1480758" cy="0"/>
            </a:xfrm>
            <a:prstGeom prst="line">
              <a:avLst/>
            </a:prstGeom>
            <a:ln>
              <a:solidFill>
                <a:srgbClr val="E0D3AC"/>
              </a:solidFill>
              <a:prstDash val="sysDash"/>
            </a:ln>
          </p:spPr>
          <p:style>
            <a:lnRef idx="1">
              <a:schemeClr val="accent1"/>
            </a:lnRef>
            <a:fillRef idx="0">
              <a:schemeClr val="accent1"/>
            </a:fillRef>
            <a:effectRef idx="0">
              <a:schemeClr val="accent1"/>
            </a:effectRef>
            <a:fontRef idx="minor">
              <a:schemeClr val="tx1"/>
            </a:fontRef>
          </p:style>
        </p:cxnSp>
      </p:grpSp>
      <p:grpSp>
        <p:nvGrpSpPr>
          <p:cNvPr id="15" name="グループ化 14">
            <a:extLst>
              <a:ext uri="{FF2B5EF4-FFF2-40B4-BE49-F238E27FC236}">
                <a16:creationId xmlns:a16="http://schemas.microsoft.com/office/drawing/2014/main" id="{62940B98-9EB5-A1EB-6683-C0B99B0D9DA0}"/>
              </a:ext>
            </a:extLst>
          </p:cNvPr>
          <p:cNvGrpSpPr/>
          <p:nvPr/>
        </p:nvGrpSpPr>
        <p:grpSpPr>
          <a:xfrm>
            <a:off x="5223152" y="7420914"/>
            <a:ext cx="1482235" cy="36988"/>
            <a:chOff x="1097919" y="5036295"/>
            <a:chExt cx="1482235" cy="36988"/>
          </a:xfrm>
        </p:grpSpPr>
        <p:cxnSp>
          <p:nvCxnSpPr>
            <p:cNvPr id="16" name="直線コネクタ 15">
              <a:extLst>
                <a:ext uri="{FF2B5EF4-FFF2-40B4-BE49-F238E27FC236}">
                  <a16:creationId xmlns:a16="http://schemas.microsoft.com/office/drawing/2014/main" id="{10756B19-E3E4-3E31-2906-E0B699234297}"/>
                </a:ext>
              </a:extLst>
            </p:cNvPr>
            <p:cNvCxnSpPr/>
            <p:nvPr/>
          </p:nvCxnSpPr>
          <p:spPr>
            <a:xfrm>
              <a:off x="1097919" y="5036295"/>
              <a:ext cx="1480758" cy="0"/>
            </a:xfrm>
            <a:prstGeom prst="line">
              <a:avLst/>
            </a:prstGeom>
            <a:ln>
              <a:solidFill>
                <a:srgbClr val="E0D3AC"/>
              </a:solidFill>
              <a:prstDash val="sysDash"/>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A148B0C9-6713-28ED-B878-591C535273BF}"/>
                </a:ext>
              </a:extLst>
            </p:cNvPr>
            <p:cNvCxnSpPr/>
            <p:nvPr/>
          </p:nvCxnSpPr>
          <p:spPr>
            <a:xfrm>
              <a:off x="1099396" y="5073283"/>
              <a:ext cx="1480758" cy="0"/>
            </a:xfrm>
            <a:prstGeom prst="line">
              <a:avLst/>
            </a:prstGeom>
            <a:ln>
              <a:solidFill>
                <a:srgbClr val="E0D3AC"/>
              </a:solidFill>
              <a:prstDash val="sysDash"/>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3190440337"/>
              </p:ext>
            </p:extLst>
          </p:nvPr>
        </p:nvGraphicFramePr>
        <p:xfrm>
          <a:off x="386719" y="730968"/>
          <a:ext cx="6641980" cy="3571000"/>
        </p:xfrm>
        <a:graphic>
          <a:graphicData uri="http://schemas.openxmlformats.org/drawingml/2006/table">
            <a:tbl>
              <a:tblPr firstRow="1" bandRow="1">
                <a:tableStyleId>{F5AB1C69-6EDB-4FF4-983F-18BD219EF322}</a:tableStyleId>
              </a:tblPr>
              <a:tblGrid>
                <a:gridCol w="761428">
                  <a:extLst>
                    <a:ext uri="{9D8B030D-6E8A-4147-A177-3AD203B41FA5}">
                      <a16:colId xmlns:a16="http://schemas.microsoft.com/office/drawing/2014/main" val="20000"/>
                    </a:ext>
                  </a:extLst>
                </a:gridCol>
                <a:gridCol w="5880552">
                  <a:extLst>
                    <a:ext uri="{9D8B030D-6E8A-4147-A177-3AD203B41FA5}">
                      <a16:colId xmlns:a16="http://schemas.microsoft.com/office/drawing/2014/main" val="20001"/>
                    </a:ext>
                  </a:extLst>
                </a:gridCol>
              </a:tblGrid>
              <a:tr h="227818">
                <a:tc gridSpan="2">
                  <a:txBody>
                    <a:bodyPr/>
                    <a:lstStyle/>
                    <a:p>
                      <a:pPr algn="ctr"/>
                      <a:r>
                        <a:rPr kumimoji="1" lang="ja-JP" altLang="en-US" sz="1600" dirty="0"/>
                        <a:t>㈱成城石井との個別商談会　開催概要</a:t>
                      </a:r>
                      <a:endParaRPr kumimoji="1" lang="ja-JP" altLang="en-US" sz="1600" dirty="0">
                        <a:latin typeface="メイリオ" panose="020B0604030504040204" pitchFamily="50" charset="-128"/>
                        <a:ea typeface="メイリオ" panose="020B0604030504040204" pitchFamily="50" charset="-128"/>
                      </a:endParaRPr>
                    </a:p>
                  </a:txBody>
                  <a:tcPr marL="98691" marR="98691" marT="49340" marB="49340">
                    <a:solidFill>
                      <a:srgbClr val="AF1E55"/>
                    </a:solidFill>
                  </a:tcPr>
                </a:tc>
                <a:tc hMerge="1">
                  <a:txBody>
                    <a:bodyPr/>
                    <a:lstStyle/>
                    <a:p>
                      <a:endParaRPr kumimoji="1" lang="ja-JP" altLang="en-US" dirty="0"/>
                    </a:p>
                  </a:txBody>
                  <a:tcPr/>
                </a:tc>
                <a:extLst>
                  <a:ext uri="{0D108BD9-81ED-4DB2-BD59-A6C34878D82A}">
                    <a16:rowId xmlns:a16="http://schemas.microsoft.com/office/drawing/2014/main" val="10000"/>
                  </a:ext>
                </a:extLst>
              </a:tr>
              <a:tr h="407910">
                <a:tc>
                  <a:txBody>
                    <a:bodyPr/>
                    <a:lstStyle/>
                    <a:p>
                      <a:pPr algn="ctr"/>
                      <a:r>
                        <a:rPr kumimoji="1" lang="ja-JP" altLang="en-US" sz="1100" b="0" dirty="0">
                          <a:latin typeface="HGｺﾞｼｯｸE" panose="020B0909000000000000" pitchFamily="49" charset="-128"/>
                          <a:ea typeface="HGｺﾞｼｯｸE" panose="020B0909000000000000" pitchFamily="49" charset="-128"/>
                        </a:rPr>
                        <a:t>開催日程</a:t>
                      </a:r>
                    </a:p>
                  </a:txBody>
                  <a:tcPr marL="98691" marR="98691" marT="49340" marB="49340" anchor="ctr"/>
                </a:tc>
                <a:tc>
                  <a:txBody>
                    <a:bodyPr/>
                    <a:lstStyle/>
                    <a:p>
                      <a:r>
                        <a:rPr kumimoji="1" lang="ja-JP" altLang="en-US" sz="1200" b="0" dirty="0">
                          <a:latin typeface="HGｺﾞｼｯｸE" panose="020B0909000000000000" pitchFamily="49" charset="-128"/>
                          <a:ea typeface="HGｺﾞｼｯｸE" panose="020B0909000000000000" pitchFamily="49" charset="-128"/>
                        </a:rPr>
                        <a:t>２０２４</a:t>
                      </a:r>
                      <a:r>
                        <a:rPr kumimoji="1" lang="zh-TW" altLang="en-US" sz="1200" b="0" dirty="0">
                          <a:latin typeface="HGｺﾞｼｯｸE" panose="020B0909000000000000" pitchFamily="49" charset="-128"/>
                          <a:ea typeface="HGｺﾞｼｯｸE" panose="020B0909000000000000" pitchFamily="49" charset="-128"/>
                        </a:rPr>
                        <a:t>年</a:t>
                      </a:r>
                      <a:r>
                        <a:rPr kumimoji="1" lang="ja-JP" altLang="en-US" sz="1200" b="0" dirty="0">
                          <a:solidFill>
                            <a:schemeClr val="tx1"/>
                          </a:solidFill>
                          <a:latin typeface="HGｺﾞｼｯｸE" panose="020B0909000000000000" pitchFamily="49" charset="-128"/>
                          <a:ea typeface="HGｺﾞｼｯｸE" panose="020B0909000000000000" pitchFamily="49" charset="-128"/>
                        </a:rPr>
                        <a:t>１０</a:t>
                      </a:r>
                      <a:r>
                        <a:rPr kumimoji="1" lang="zh-TW" altLang="en-US" sz="1200" b="0" dirty="0">
                          <a:solidFill>
                            <a:schemeClr val="tx1"/>
                          </a:solidFill>
                          <a:latin typeface="HGｺﾞｼｯｸE" panose="020B0909000000000000" pitchFamily="49" charset="-128"/>
                          <a:ea typeface="HGｺﾞｼｯｸE" panose="020B0909000000000000" pitchFamily="49" charset="-128"/>
                        </a:rPr>
                        <a:t>月</a:t>
                      </a:r>
                      <a:r>
                        <a:rPr kumimoji="1" lang="ja-JP" altLang="en-US" sz="1200" b="0" dirty="0">
                          <a:solidFill>
                            <a:schemeClr val="tx1"/>
                          </a:solidFill>
                          <a:latin typeface="HGｺﾞｼｯｸE" panose="020B0909000000000000" pitchFamily="49" charset="-128"/>
                          <a:ea typeface="HGｺﾞｼｯｸE" panose="020B0909000000000000" pitchFamily="49" charset="-128"/>
                        </a:rPr>
                        <a:t>２３</a:t>
                      </a:r>
                      <a:r>
                        <a:rPr kumimoji="1" lang="zh-TW" altLang="en-US" sz="1200" b="0" dirty="0">
                          <a:solidFill>
                            <a:schemeClr val="tx1"/>
                          </a:solidFill>
                          <a:latin typeface="HGｺﾞｼｯｸE" panose="020B0909000000000000" pitchFamily="49" charset="-128"/>
                          <a:ea typeface="HGｺﾞｼｯｸE" panose="020B0909000000000000" pitchFamily="49" charset="-128"/>
                        </a:rPr>
                        <a:t>日</a:t>
                      </a:r>
                      <a:r>
                        <a:rPr kumimoji="1" lang="ja-JP" altLang="en-US" sz="1200" b="0" dirty="0">
                          <a:solidFill>
                            <a:schemeClr val="tx1"/>
                          </a:solidFill>
                          <a:latin typeface="HGｺﾞｼｯｸE" panose="020B0909000000000000" pitchFamily="49" charset="-128"/>
                          <a:ea typeface="HGｺﾞｼｯｸE" panose="020B0909000000000000" pitchFamily="49" charset="-128"/>
                        </a:rPr>
                        <a:t>（水）１０</a:t>
                      </a:r>
                      <a:r>
                        <a:rPr kumimoji="1" lang="zh-TW" altLang="en-US" sz="1200" b="0" dirty="0">
                          <a:solidFill>
                            <a:schemeClr val="tx1"/>
                          </a:solidFill>
                          <a:latin typeface="HGｺﾞｼｯｸE" panose="020B0909000000000000" pitchFamily="49" charset="-128"/>
                          <a:ea typeface="HGｺﾞｼｯｸE" panose="020B0909000000000000" pitchFamily="49" charset="-128"/>
                        </a:rPr>
                        <a:t>時</a:t>
                      </a:r>
                      <a:r>
                        <a:rPr kumimoji="1" lang="ja-JP" altLang="en-US" sz="1200" b="0" dirty="0">
                          <a:solidFill>
                            <a:schemeClr val="tx1"/>
                          </a:solidFill>
                          <a:latin typeface="HGｺﾞｼｯｸE" panose="020B0909000000000000" pitchFamily="49" charset="-128"/>
                          <a:ea typeface="HGｺﾞｼｯｸE" panose="020B0909000000000000" pitchFamily="49" charset="-128"/>
                        </a:rPr>
                        <a:t>００分</a:t>
                      </a:r>
                      <a:r>
                        <a:rPr kumimoji="1" lang="zh-TW" altLang="en-US" sz="1200" b="0" dirty="0">
                          <a:solidFill>
                            <a:schemeClr val="tx1"/>
                          </a:solidFill>
                          <a:latin typeface="HGｺﾞｼｯｸE" panose="020B0909000000000000" pitchFamily="49" charset="-128"/>
                          <a:ea typeface="HGｺﾞｼｯｸE" panose="020B0909000000000000" pitchFamily="49" charset="-128"/>
                        </a:rPr>
                        <a:t>～</a:t>
                      </a:r>
                      <a:r>
                        <a:rPr kumimoji="1" lang="ja-JP" altLang="en-US" sz="1200" b="0" dirty="0">
                          <a:solidFill>
                            <a:schemeClr val="tx1"/>
                          </a:solidFill>
                          <a:latin typeface="HGｺﾞｼｯｸE" panose="020B0909000000000000" pitchFamily="49" charset="-128"/>
                          <a:ea typeface="HGｺﾞｼｯｸE" panose="020B0909000000000000" pitchFamily="49" charset="-128"/>
                        </a:rPr>
                        <a:t>１７</a:t>
                      </a:r>
                      <a:r>
                        <a:rPr kumimoji="1" lang="zh-TW" altLang="en-US" sz="1200" b="0" dirty="0">
                          <a:solidFill>
                            <a:schemeClr val="tx1"/>
                          </a:solidFill>
                          <a:latin typeface="HGｺﾞｼｯｸE" panose="020B0909000000000000" pitchFamily="49" charset="-128"/>
                          <a:ea typeface="HGｺﾞｼｯｸE" panose="020B0909000000000000" pitchFamily="49" charset="-128"/>
                        </a:rPr>
                        <a:t>時</a:t>
                      </a:r>
                      <a:r>
                        <a:rPr kumimoji="1" lang="ja-JP" altLang="en-US" sz="1200" b="0" dirty="0">
                          <a:solidFill>
                            <a:schemeClr val="tx1"/>
                          </a:solidFill>
                          <a:latin typeface="HGｺﾞｼｯｸE" panose="020B0909000000000000" pitchFamily="49" charset="-128"/>
                          <a:ea typeface="HGｺﾞｼｯｸE" panose="020B0909000000000000" pitchFamily="49" charset="-128"/>
                        </a:rPr>
                        <a:t>００分</a:t>
                      </a:r>
                      <a:endParaRPr kumimoji="1" lang="en-US" altLang="zh-TW" sz="1200" b="0" dirty="0">
                        <a:solidFill>
                          <a:schemeClr val="tx1"/>
                        </a:solidFill>
                        <a:latin typeface="HGｺﾞｼｯｸE" panose="020B0909000000000000" pitchFamily="49" charset="-128"/>
                        <a:ea typeface="HGｺﾞｼｯｸE" panose="020B0909000000000000" pitchFamily="49" charset="-128"/>
                      </a:endParaRPr>
                    </a:p>
                    <a:p>
                      <a:r>
                        <a:rPr kumimoji="1" lang="en-US" altLang="ja-JP" sz="800" b="0" dirty="0">
                          <a:latin typeface="+mn-ea"/>
                          <a:ea typeface="+mn-ea"/>
                        </a:rPr>
                        <a:t>※</a:t>
                      </a:r>
                      <a:r>
                        <a:rPr kumimoji="1" lang="ja-JP" altLang="en-US" sz="800" b="0" dirty="0">
                          <a:latin typeface="+mn-ea"/>
                          <a:ea typeface="+mn-ea"/>
                        </a:rPr>
                        <a:t>集合時間は各社により異なります。詳細は</a:t>
                      </a:r>
                      <a:r>
                        <a:rPr kumimoji="1" lang="en-US" altLang="ja-JP" sz="800" b="0" dirty="0">
                          <a:solidFill>
                            <a:schemeClr val="tx1"/>
                          </a:solidFill>
                          <a:latin typeface="+mn-ea"/>
                          <a:ea typeface="+mn-ea"/>
                        </a:rPr>
                        <a:t>10</a:t>
                      </a:r>
                      <a:r>
                        <a:rPr kumimoji="1" lang="ja-JP" altLang="en-US" sz="800" b="0" dirty="0">
                          <a:solidFill>
                            <a:schemeClr val="tx1"/>
                          </a:solidFill>
                          <a:latin typeface="+mn-ea"/>
                          <a:ea typeface="+mn-ea"/>
                        </a:rPr>
                        <a:t>月初旬頃</a:t>
                      </a:r>
                      <a:r>
                        <a:rPr kumimoji="1" lang="ja-JP" altLang="en-US" sz="800" b="0" dirty="0">
                          <a:latin typeface="+mn-ea"/>
                          <a:ea typeface="+mn-ea"/>
                        </a:rPr>
                        <a:t>にメールで連絡します。</a:t>
                      </a:r>
                      <a:r>
                        <a:rPr kumimoji="1" lang="en-US" altLang="ja-JP" sz="800" b="0" dirty="0">
                          <a:latin typeface="+mn-ea"/>
                          <a:ea typeface="+mn-ea"/>
                        </a:rPr>
                        <a:t>(</a:t>
                      </a:r>
                      <a:r>
                        <a:rPr kumimoji="1" lang="ja-JP" altLang="en-US" sz="800" b="0" dirty="0">
                          <a:latin typeface="+mn-ea"/>
                          <a:ea typeface="+mn-ea"/>
                        </a:rPr>
                        <a:t>ご参加には事前選考がございます。）</a:t>
                      </a:r>
                      <a:endParaRPr kumimoji="1" lang="en-US" altLang="ja-JP" sz="800" b="0" dirty="0">
                        <a:latin typeface="+mn-ea"/>
                        <a:ea typeface="+mn-ea"/>
                      </a:endParaRPr>
                    </a:p>
                  </a:txBody>
                  <a:tcPr marL="98691" marR="98691" marT="49340" marB="49340" anchor="ctr"/>
                </a:tc>
                <a:extLst>
                  <a:ext uri="{0D108BD9-81ED-4DB2-BD59-A6C34878D82A}">
                    <a16:rowId xmlns:a16="http://schemas.microsoft.com/office/drawing/2014/main" val="10001"/>
                  </a:ext>
                </a:extLst>
              </a:tr>
              <a:tr h="308085">
                <a:tc>
                  <a:txBody>
                    <a:bodyPr/>
                    <a:lstStyle/>
                    <a:p>
                      <a:pPr algn="ctr"/>
                      <a:r>
                        <a:rPr kumimoji="1" lang="ja-JP" altLang="en-US" sz="1100" b="0" dirty="0">
                          <a:latin typeface="HGｺﾞｼｯｸE" panose="020B0909000000000000" pitchFamily="49" charset="-128"/>
                          <a:ea typeface="HGｺﾞｼｯｸE" panose="020B0909000000000000" pitchFamily="49" charset="-128"/>
                        </a:rPr>
                        <a:t>会　　場</a:t>
                      </a:r>
                    </a:p>
                  </a:txBody>
                  <a:tcPr marL="98691" marR="98691" marT="49340" marB="49340" anchor="ctr"/>
                </a:tc>
                <a:tc>
                  <a:txBody>
                    <a:bodyPr/>
                    <a:lstStyle/>
                    <a:p>
                      <a:r>
                        <a:rPr kumimoji="1" lang="ja-JP" altLang="en-US" sz="1200" b="0" dirty="0">
                          <a:latin typeface="HGｺﾞｼｯｸE" panose="020B0909000000000000" pitchFamily="49" charset="-128"/>
                          <a:ea typeface="HGｺﾞｼｯｸE" panose="020B0909000000000000" pitchFamily="49" charset="-128"/>
                        </a:rPr>
                        <a:t>東京商工会議所 会議室</a:t>
                      </a:r>
                      <a:r>
                        <a:rPr kumimoji="1" lang="ja-JP" altLang="en-US" sz="900" b="0" dirty="0">
                          <a:latin typeface="+mn-ea"/>
                          <a:ea typeface="+mn-ea"/>
                        </a:rPr>
                        <a:t>（東京都千代田区丸の内３－２－２　丸の内二重橋ビル５階）</a:t>
                      </a:r>
                    </a:p>
                  </a:txBody>
                  <a:tcPr marL="98691" marR="98691" marT="49340" marB="49340" anchor="ctr"/>
                </a:tc>
                <a:extLst>
                  <a:ext uri="{0D108BD9-81ED-4DB2-BD59-A6C34878D82A}">
                    <a16:rowId xmlns:a16="http://schemas.microsoft.com/office/drawing/2014/main" val="10002"/>
                  </a:ext>
                </a:extLst>
              </a:tr>
              <a:tr h="321547">
                <a:tc>
                  <a:txBody>
                    <a:bodyPr/>
                    <a:lstStyle/>
                    <a:p>
                      <a:pPr algn="ctr"/>
                      <a:r>
                        <a:rPr kumimoji="1" lang="ja-JP" altLang="en-US" sz="1100" b="0" dirty="0">
                          <a:latin typeface="HGｺﾞｼｯｸE" panose="020B0909000000000000" pitchFamily="49" charset="-128"/>
                          <a:ea typeface="HGｺﾞｼｯｸE" panose="020B0909000000000000" pitchFamily="49" charset="-128"/>
                        </a:rPr>
                        <a:t>商談時間</a:t>
                      </a:r>
                    </a:p>
                  </a:txBody>
                  <a:tcPr marL="98691" marR="98691" marT="49340" marB="49340" anchor="ctr"/>
                </a:tc>
                <a:tc>
                  <a:txBody>
                    <a:bodyPr/>
                    <a:lstStyle/>
                    <a:p>
                      <a:r>
                        <a:rPr kumimoji="1" lang="ja-JP" altLang="en-US" sz="1200" b="0" dirty="0">
                          <a:latin typeface="HGｺﾞｼｯｸE" panose="020B0909000000000000" pitchFamily="49" charset="-128"/>
                          <a:ea typeface="HGｺﾞｼｯｸE" panose="020B0909000000000000" pitchFamily="49" charset="-128"/>
                        </a:rPr>
                        <a:t>２５分　</a:t>
                      </a:r>
                    </a:p>
                  </a:txBody>
                  <a:tcPr marL="98691" marR="98691" marT="49340" marB="49340" anchor="ctr"/>
                </a:tc>
                <a:extLst>
                  <a:ext uri="{0D108BD9-81ED-4DB2-BD59-A6C34878D82A}">
                    <a16:rowId xmlns:a16="http://schemas.microsoft.com/office/drawing/2014/main" val="1777886393"/>
                  </a:ext>
                </a:extLst>
              </a:tr>
              <a:tr h="291402">
                <a:tc>
                  <a:txBody>
                    <a:bodyPr/>
                    <a:lstStyle/>
                    <a:p>
                      <a:pPr algn="ctr"/>
                      <a:r>
                        <a:rPr kumimoji="1" lang="ja-JP" altLang="en-US" sz="1100" b="0" dirty="0">
                          <a:latin typeface="HGｺﾞｼｯｸE" panose="020B0909000000000000" pitchFamily="49" charset="-128"/>
                          <a:ea typeface="HGｺﾞｼｯｸE" panose="020B0909000000000000" pitchFamily="49" charset="-128"/>
                        </a:rPr>
                        <a:t>参 加 費</a:t>
                      </a:r>
                    </a:p>
                  </a:txBody>
                  <a:tcPr marL="98691" marR="98691" marT="49340" marB="4934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sng" dirty="0">
                          <a:latin typeface="HGｺﾞｼｯｸE" panose="020B0909000000000000" pitchFamily="49" charset="-128"/>
                          <a:ea typeface="HGｺﾞｼｯｸE" panose="020B0909000000000000" pitchFamily="49" charset="-128"/>
                        </a:rPr>
                        <a:t>商工会議所会員企業５，５００円　</a:t>
                      </a:r>
                      <a:r>
                        <a:rPr kumimoji="1" lang="ja-JP" altLang="en-US" sz="1200" b="0" u="none" dirty="0">
                          <a:latin typeface="HGｺﾞｼｯｸE" panose="020B0909000000000000" pitchFamily="49" charset="-128"/>
                          <a:ea typeface="HGｺﾞｼｯｸE" panose="020B0909000000000000" pitchFamily="49" charset="-128"/>
                        </a:rPr>
                        <a:t>　　</a:t>
                      </a:r>
                      <a:r>
                        <a:rPr kumimoji="1" lang="ja-JP" altLang="en-US" sz="1200" b="0" u="sng" dirty="0">
                          <a:latin typeface="HGｺﾞｼｯｸE" panose="020B0909000000000000" pitchFamily="49" charset="-128"/>
                          <a:ea typeface="HGｺﾞｼｯｸE" panose="020B0909000000000000" pitchFamily="49" charset="-128"/>
                        </a:rPr>
                        <a:t>非会員２２</a:t>
                      </a:r>
                      <a:r>
                        <a:rPr kumimoji="1" lang="en-US" altLang="ja-JP" sz="1200" b="0" u="sng" dirty="0">
                          <a:latin typeface="HGｺﾞｼｯｸE" panose="020B0909000000000000" pitchFamily="49" charset="-128"/>
                          <a:ea typeface="HGｺﾞｼｯｸE" panose="020B0909000000000000" pitchFamily="49" charset="-128"/>
                        </a:rPr>
                        <a:t>,</a:t>
                      </a:r>
                      <a:r>
                        <a:rPr kumimoji="1" lang="ja-JP" altLang="en-US" sz="1200" b="0" u="sng" dirty="0">
                          <a:latin typeface="HGｺﾞｼｯｸE" panose="020B0909000000000000" pitchFamily="49" charset="-128"/>
                          <a:ea typeface="HGｺﾞｼｯｸE" panose="020B0909000000000000" pitchFamily="49" charset="-128"/>
                        </a:rPr>
                        <a:t>０００円</a:t>
                      </a:r>
                      <a:endParaRPr kumimoji="1" lang="en-US" altLang="ja-JP" sz="1100" b="0" u="none" dirty="0">
                        <a:latin typeface="HGｺﾞｼｯｸE" panose="020B0909000000000000" pitchFamily="49" charset="-128"/>
                        <a:ea typeface="HGｺﾞｼｯｸE" panose="020B0909000000000000"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0" u="none" dirty="0">
                          <a:latin typeface="+mn-ea"/>
                          <a:ea typeface="+mn-ea"/>
                        </a:rPr>
                        <a:t>※</a:t>
                      </a:r>
                      <a:r>
                        <a:rPr kumimoji="1" lang="ja-JP" altLang="en-US" sz="900" b="0" u="none" dirty="0">
                          <a:latin typeface="+mn-ea"/>
                          <a:ea typeface="+mn-ea"/>
                        </a:rPr>
                        <a:t>申込後、バイヤーとの商談が組まれた時点で</a:t>
                      </a:r>
                      <a:r>
                        <a:rPr kumimoji="1" lang="ja-JP" altLang="en-US" sz="900" b="0" dirty="0">
                          <a:latin typeface="+mn-ea"/>
                          <a:ea typeface="+mn-ea"/>
                        </a:rPr>
                        <a:t> 、参加費が発生します。</a:t>
                      </a:r>
                      <a:r>
                        <a:rPr kumimoji="1" lang="ja-JP" altLang="en-US" sz="1200" b="0" dirty="0">
                          <a:latin typeface="HGｺﾞｼｯｸE" panose="020B0909000000000000" pitchFamily="49" charset="-128"/>
                          <a:ea typeface="HGｺﾞｼｯｸE" panose="020B0909000000000000" pitchFamily="49" charset="-128"/>
                        </a:rPr>
                        <a:t>　</a:t>
                      </a:r>
                    </a:p>
                  </a:txBody>
                  <a:tcPr marL="98691" marR="98691" marT="49340" marB="49340" anchor="ctr"/>
                </a:tc>
                <a:extLst>
                  <a:ext uri="{0D108BD9-81ED-4DB2-BD59-A6C34878D82A}">
                    <a16:rowId xmlns:a16="http://schemas.microsoft.com/office/drawing/2014/main" val="10003"/>
                  </a:ext>
                </a:extLst>
              </a:tr>
              <a:tr h="301451">
                <a:tc>
                  <a:txBody>
                    <a:bodyPr/>
                    <a:lstStyle/>
                    <a:p>
                      <a:pPr algn="ctr"/>
                      <a:r>
                        <a:rPr kumimoji="1" lang="ja-JP" altLang="en-US" sz="1100" b="0" dirty="0">
                          <a:latin typeface="HGｺﾞｼｯｸE" panose="020B0909000000000000" pitchFamily="49" charset="-128"/>
                          <a:ea typeface="HGｺﾞｼｯｸE" panose="020B0909000000000000" pitchFamily="49" charset="-128"/>
                        </a:rPr>
                        <a:t>定　　員</a:t>
                      </a:r>
                    </a:p>
                  </a:txBody>
                  <a:tcPr marL="98691" marR="98691" marT="49340" marB="49340" anchor="ctr"/>
                </a:tc>
                <a:tc>
                  <a:txBody>
                    <a:bodyPr/>
                    <a:lstStyle/>
                    <a:p>
                      <a:r>
                        <a:rPr kumimoji="1" lang="ja-JP" altLang="en-US" sz="1200" b="0" dirty="0">
                          <a:latin typeface="HGｺﾞｼｯｸE" panose="020B0909000000000000" pitchFamily="49" charset="-128"/>
                          <a:ea typeface="HGｺﾞｼｯｸE" panose="020B0909000000000000" pitchFamily="49" charset="-128"/>
                        </a:rPr>
                        <a:t>４０社　　</a:t>
                      </a:r>
                      <a:r>
                        <a:rPr kumimoji="1" lang="en-US" altLang="ja-JP" sz="900" b="0" u="none" dirty="0">
                          <a:latin typeface="HGSｺﾞｼｯｸM" panose="020B0600000000000000" pitchFamily="50" charset="-128"/>
                          <a:ea typeface="HGSｺﾞｼｯｸM" panose="020B0600000000000000" pitchFamily="50" charset="-128"/>
                        </a:rPr>
                        <a:t>※</a:t>
                      </a:r>
                      <a:r>
                        <a:rPr kumimoji="1" lang="ja-JP" altLang="en-US" sz="900" b="0" u="none" dirty="0">
                          <a:latin typeface="HGSｺﾞｼｯｸM" panose="020B0600000000000000" pitchFamily="50" charset="-128"/>
                          <a:ea typeface="HGSｺﾞｼｯｸM" panose="020B0600000000000000" pitchFamily="50" charset="-128"/>
                        </a:rPr>
                        <a:t>バイヤーによる事前選考がございます</a:t>
                      </a:r>
                      <a:r>
                        <a:rPr kumimoji="1" lang="ja-JP" altLang="en-US" sz="1100" b="0" u="none" dirty="0">
                          <a:latin typeface="HGSｺﾞｼｯｸM" panose="020B0600000000000000" pitchFamily="50" charset="-128"/>
                          <a:ea typeface="HGSｺﾞｼｯｸM" panose="020B0600000000000000" pitchFamily="50" charset="-128"/>
                        </a:rPr>
                        <a:t>。</a:t>
                      </a:r>
                    </a:p>
                  </a:txBody>
                  <a:tcPr marL="98691" marR="98691" marT="49340" marB="49340" anchor="ctr"/>
                </a:tc>
                <a:extLst>
                  <a:ext uri="{0D108BD9-81ED-4DB2-BD59-A6C34878D82A}">
                    <a16:rowId xmlns:a16="http://schemas.microsoft.com/office/drawing/2014/main" val="1127741004"/>
                  </a:ext>
                </a:extLst>
              </a:tr>
              <a:tr h="410725">
                <a:tc>
                  <a:txBody>
                    <a:bodyPr/>
                    <a:lstStyle/>
                    <a:p>
                      <a:pPr algn="ctr"/>
                      <a:r>
                        <a:rPr kumimoji="1" lang="ja-JP" altLang="en-US" sz="1100" b="0" dirty="0">
                          <a:latin typeface="HGｺﾞｼｯｸE" panose="020B0909000000000000" pitchFamily="49" charset="-128"/>
                          <a:ea typeface="HGｺﾞｼｯｸE" panose="020B0909000000000000" pitchFamily="49" charset="-128"/>
                        </a:rPr>
                        <a:t>募集対象</a:t>
                      </a:r>
                    </a:p>
                  </a:txBody>
                  <a:tcPr marL="98691" marR="98691" marT="49340" marB="49340" anchor="ctr"/>
                </a:tc>
                <a:tc>
                  <a:txBody>
                    <a:bodyPr/>
                    <a:lstStyle/>
                    <a:p>
                      <a:r>
                        <a:rPr kumimoji="1" lang="ja-JP" altLang="en-US" sz="1100" b="0" dirty="0">
                          <a:latin typeface="HGｺﾞｼｯｸE" panose="020B0909000000000000" pitchFamily="49" charset="-128"/>
                          <a:ea typeface="HGｺﾞｼｯｸE" panose="020B0909000000000000" pitchFamily="49" charset="-128"/>
                        </a:rPr>
                        <a:t>表面の募集カテゴリーに該当する商品を持つ事業者</a:t>
                      </a:r>
                      <a:endParaRPr kumimoji="1" lang="en-US" altLang="ja-JP" sz="1100" b="0" dirty="0">
                        <a:latin typeface="HGｺﾞｼｯｸE" panose="020B0909000000000000" pitchFamily="49" charset="-128"/>
                        <a:ea typeface="HGｺﾞｼｯｸE" panose="020B0909000000000000" pitchFamily="49" charset="-128"/>
                      </a:endParaRPr>
                    </a:p>
                    <a:p>
                      <a:r>
                        <a:rPr kumimoji="1" lang="en-US" altLang="ja-JP" sz="900" b="0" dirty="0">
                          <a:latin typeface="+mn-ea"/>
                          <a:ea typeface="+mn-ea"/>
                        </a:rPr>
                        <a:t>※</a:t>
                      </a:r>
                      <a:r>
                        <a:rPr kumimoji="1" lang="ja-JP" altLang="en-US" sz="900" b="0" dirty="0">
                          <a:latin typeface="+mn-ea"/>
                          <a:ea typeface="+mn-ea"/>
                        </a:rPr>
                        <a:t>ご応募は大変恐縮ですが、１社につき１商品に限らせていただきます。　</a:t>
                      </a:r>
                      <a:endParaRPr kumimoji="1" lang="en-US" altLang="ja-JP" sz="900" b="0" dirty="0">
                        <a:latin typeface="+mn-ea"/>
                        <a:ea typeface="+mn-ea"/>
                      </a:endParaRPr>
                    </a:p>
                  </a:txBody>
                  <a:tcPr marL="98691" marR="98691" marT="49340" marB="49340" anchor="ctr"/>
                </a:tc>
                <a:extLst>
                  <a:ext uri="{0D108BD9-81ED-4DB2-BD59-A6C34878D82A}">
                    <a16:rowId xmlns:a16="http://schemas.microsoft.com/office/drawing/2014/main" val="10004"/>
                  </a:ext>
                </a:extLst>
              </a:tr>
              <a:tr h="274616">
                <a:tc>
                  <a:txBody>
                    <a:bodyPr/>
                    <a:lstStyle/>
                    <a:p>
                      <a:pPr algn="ctr"/>
                      <a:r>
                        <a:rPr kumimoji="1" lang="ja-JP" altLang="en-US" sz="1100" b="0" dirty="0">
                          <a:latin typeface="HGｺﾞｼｯｸE" panose="020B0909000000000000" pitchFamily="49" charset="-128"/>
                          <a:ea typeface="HGｺﾞｼｯｸE" panose="020B0909000000000000" pitchFamily="49" charset="-128"/>
                        </a:rPr>
                        <a:t>募集締切</a:t>
                      </a:r>
                    </a:p>
                  </a:txBody>
                  <a:tcPr marL="98691" marR="98691" marT="49340" marB="49340" anchor="ctr"/>
                </a:tc>
                <a:tc>
                  <a:txBody>
                    <a:bodyPr/>
                    <a:lstStyle/>
                    <a:p>
                      <a:r>
                        <a:rPr kumimoji="1" lang="ja-JP" altLang="en-US" sz="1200" b="1" dirty="0">
                          <a:solidFill>
                            <a:srgbClr val="FF0000"/>
                          </a:solidFill>
                          <a:latin typeface="HGｺﾞｼｯｸE" panose="020B0909000000000000" pitchFamily="49" charset="-128"/>
                          <a:ea typeface="HGｺﾞｼｯｸE" panose="020B0909000000000000" pitchFamily="49" charset="-128"/>
                        </a:rPr>
                        <a:t>２０２４年９月</a:t>
                      </a:r>
                      <a:r>
                        <a:rPr kumimoji="1" lang="ja-JP" altLang="en-US" sz="1200" b="1" dirty="0" smtClean="0">
                          <a:solidFill>
                            <a:srgbClr val="FF0000"/>
                          </a:solidFill>
                          <a:latin typeface="HGｺﾞｼｯｸE" panose="020B0909000000000000" pitchFamily="49" charset="-128"/>
                          <a:ea typeface="HGｺﾞｼｯｸE" panose="020B0909000000000000" pitchFamily="49" charset="-128"/>
                        </a:rPr>
                        <a:t>１２日（木）</a:t>
                      </a:r>
                      <a:endParaRPr kumimoji="1" lang="en-US" altLang="ja-JP" sz="1200" b="1" dirty="0">
                        <a:solidFill>
                          <a:srgbClr val="FF0000"/>
                        </a:solidFill>
                        <a:latin typeface="HGｺﾞｼｯｸE" panose="020B0909000000000000" pitchFamily="49" charset="-128"/>
                        <a:ea typeface="HGｺﾞｼｯｸE" panose="020B0909000000000000" pitchFamily="49" charset="-128"/>
                      </a:endParaRPr>
                    </a:p>
                  </a:txBody>
                  <a:tcPr marL="98691" marR="98691" marT="49340" marB="49340" anchor="ctr"/>
                </a:tc>
                <a:extLst>
                  <a:ext uri="{0D108BD9-81ED-4DB2-BD59-A6C34878D82A}">
                    <a16:rowId xmlns:a16="http://schemas.microsoft.com/office/drawing/2014/main" val="10005"/>
                  </a:ext>
                </a:extLst>
              </a:tr>
              <a:tr h="732762">
                <a:tc>
                  <a:txBody>
                    <a:bodyPr/>
                    <a:lstStyle/>
                    <a:p>
                      <a:pPr algn="ctr"/>
                      <a:r>
                        <a:rPr kumimoji="1" lang="ja-JP" altLang="en-US" sz="1100" b="0" dirty="0">
                          <a:latin typeface="HGｺﾞｼｯｸE" panose="020B0909000000000000" pitchFamily="49" charset="-128"/>
                          <a:ea typeface="HGｺﾞｼｯｸE" panose="020B0909000000000000" pitchFamily="49" charset="-128"/>
                        </a:rPr>
                        <a:t>お申込み</a:t>
                      </a:r>
                    </a:p>
                  </a:txBody>
                  <a:tcPr marL="98691" marR="98691" marT="49340" marB="49340" anchor="ctr"/>
                </a:tc>
                <a:tc>
                  <a:txBody>
                    <a:bodyPr/>
                    <a:lstStyle/>
                    <a:p>
                      <a:r>
                        <a:rPr kumimoji="1" lang="ja-JP" altLang="en-US" sz="1000" b="0" u="none" dirty="0">
                          <a:latin typeface="+mn-ea"/>
                          <a:ea typeface="+mn-ea"/>
                        </a:rPr>
                        <a:t>下記申し込み欄に必要事項を記入のうえ、お申込み下さい。</a:t>
                      </a:r>
                      <a:endParaRPr kumimoji="1" lang="en-US" altLang="ja-JP" sz="1000" b="0" u="none" dirty="0">
                        <a:latin typeface="+mn-ea"/>
                        <a:ea typeface="+mn-ea"/>
                      </a:endParaRPr>
                    </a:p>
                    <a:p>
                      <a:r>
                        <a:rPr kumimoji="1" lang="ja-JP" altLang="en-US" sz="1000" b="1" u="none" dirty="0">
                          <a:latin typeface="+mn-ea"/>
                          <a:ea typeface="+mn-ea"/>
                        </a:rPr>
                        <a:t>申込締切後、</a:t>
                      </a:r>
                      <a:r>
                        <a:rPr kumimoji="1" lang="ja-JP" altLang="en-US" sz="1000" b="1" u="sng" dirty="0">
                          <a:latin typeface="+mn-ea"/>
                          <a:ea typeface="+mn-ea"/>
                        </a:rPr>
                        <a:t>株式会社成城石井のバイヤーによる選考を実施いたします。</a:t>
                      </a:r>
                      <a:r>
                        <a:rPr kumimoji="1" lang="ja-JP" altLang="en-US" sz="1000" b="1" u="none" dirty="0">
                          <a:latin typeface="+mn-ea"/>
                          <a:ea typeface="+mn-ea"/>
                        </a:rPr>
                        <a:t>選考後、</a:t>
                      </a:r>
                      <a:r>
                        <a:rPr kumimoji="1" lang="ja-JP" altLang="en-US" sz="1000" b="1" dirty="0">
                          <a:latin typeface="+mn-ea"/>
                          <a:ea typeface="+mn-ea"/>
                        </a:rPr>
                        <a:t>ご商談いただける場合には、東京商工会議所から</a:t>
                      </a:r>
                      <a:r>
                        <a:rPr kumimoji="1" lang="ja-JP" altLang="en-US" sz="1000" b="1" dirty="0">
                          <a:solidFill>
                            <a:schemeClr val="tx1"/>
                          </a:solidFill>
                          <a:latin typeface="+mn-ea"/>
                          <a:ea typeface="+mn-ea"/>
                        </a:rPr>
                        <a:t>商談会の</a:t>
                      </a:r>
                      <a:r>
                        <a:rPr kumimoji="1" lang="en-US" altLang="ja-JP" sz="1000" b="1" dirty="0">
                          <a:solidFill>
                            <a:schemeClr val="tx1"/>
                          </a:solidFill>
                          <a:latin typeface="+mn-ea"/>
                          <a:ea typeface="+mn-ea"/>
                        </a:rPr>
                        <a:t>2</a:t>
                      </a:r>
                      <a:r>
                        <a:rPr kumimoji="1" lang="ja-JP" altLang="en-US" sz="1000" b="1" dirty="0">
                          <a:solidFill>
                            <a:schemeClr val="tx1"/>
                          </a:solidFill>
                          <a:latin typeface="+mn-ea"/>
                          <a:ea typeface="+mn-ea"/>
                        </a:rPr>
                        <a:t>週間前まで</a:t>
                      </a:r>
                      <a:r>
                        <a:rPr kumimoji="1" lang="ja-JP" altLang="en-US" sz="1000" b="1" dirty="0">
                          <a:latin typeface="+mn-ea"/>
                          <a:ea typeface="+mn-ea"/>
                        </a:rPr>
                        <a:t>に時間を記載したメール及び請求書を発送いたします。</a:t>
                      </a:r>
                      <a:r>
                        <a:rPr kumimoji="1" lang="ja-JP" altLang="en-US" sz="1000" b="0" dirty="0">
                          <a:latin typeface="+mn-ea"/>
                          <a:ea typeface="+mn-ea"/>
                        </a:rPr>
                        <a:t>商談対象外の場合は、誠に恐縮ですが、次回以降の機会をご活用ください。</a:t>
                      </a:r>
                    </a:p>
                  </a:txBody>
                  <a:tcPr marL="98691" marR="98691" marT="49340" marB="49340" anchor="ctr"/>
                </a:tc>
                <a:extLst>
                  <a:ext uri="{0D108BD9-81ED-4DB2-BD59-A6C34878D82A}">
                    <a16:rowId xmlns:a16="http://schemas.microsoft.com/office/drawing/2014/main" val="10006"/>
                  </a:ext>
                </a:extLst>
              </a:tr>
            </a:tbl>
          </a:graphicData>
        </a:graphic>
      </p:graphicFrame>
      <p:sp>
        <p:nvSpPr>
          <p:cNvPr id="7" name="正方形/長方形 6"/>
          <p:cNvSpPr/>
          <p:nvPr/>
        </p:nvSpPr>
        <p:spPr>
          <a:xfrm>
            <a:off x="298103" y="4171969"/>
            <a:ext cx="7490400" cy="793516"/>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dirty="0">
                <a:solidFill>
                  <a:schemeClr val="tx1"/>
                </a:solidFill>
                <a:latin typeface="メイリオ" panose="020B0604030504040204" pitchFamily="50" charset="-128"/>
                <a:ea typeface="メイリオ" panose="020B0604030504040204" pitchFamily="50" charset="-128"/>
              </a:rPr>
              <a:t>◆商談会当日は、会社案内やサンプル、商品パンフレットをご持参ください。</a:t>
            </a:r>
            <a:endParaRPr kumimoji="1" lang="en-US" altLang="ja-JP" sz="900" dirty="0">
              <a:solidFill>
                <a:schemeClr val="tx1"/>
              </a:solidFill>
              <a:latin typeface="メイリオ" panose="020B0604030504040204" pitchFamily="50" charset="-128"/>
              <a:ea typeface="メイリオ" panose="020B0604030504040204" pitchFamily="50" charset="-128"/>
            </a:endParaRPr>
          </a:p>
          <a:p>
            <a:r>
              <a:rPr kumimoji="1" lang="ja-JP" altLang="en-US" sz="900" dirty="0">
                <a:solidFill>
                  <a:schemeClr val="tx1"/>
                </a:solidFill>
                <a:latin typeface="メイリオ" panose="020B0604030504040204" pitchFamily="50" charset="-128"/>
                <a:ea typeface="メイリオ" panose="020B0604030504040204" pitchFamily="50" charset="-128"/>
              </a:rPr>
              <a:t>◆会場内外問わず、調理行為、危険物の持ち込みは出来ません。</a:t>
            </a:r>
            <a:endParaRPr kumimoji="1" lang="en-US" altLang="ja-JP" sz="900" dirty="0">
              <a:solidFill>
                <a:schemeClr val="tx1"/>
              </a:solidFill>
              <a:latin typeface="メイリオ" panose="020B0604030504040204" pitchFamily="50" charset="-128"/>
              <a:ea typeface="メイリオ" panose="020B0604030504040204" pitchFamily="50" charset="-128"/>
            </a:endParaRPr>
          </a:p>
          <a:p>
            <a:r>
              <a:rPr kumimoji="1" lang="ja-JP" altLang="en-US" sz="900" dirty="0">
                <a:solidFill>
                  <a:schemeClr val="tx1"/>
                </a:solidFill>
                <a:latin typeface="メイリオ" panose="020B0604030504040204" pitchFamily="50" charset="-128"/>
                <a:ea typeface="メイリオ" panose="020B0604030504040204" pitchFamily="50" charset="-128"/>
              </a:rPr>
              <a:t>◆本商談会を契機に発生した取引等に関するトラブル・損害について、東京商工会議所は一切責任を負いかねますので、</a:t>
            </a:r>
            <a:endParaRPr kumimoji="1" lang="en-US" altLang="ja-JP" sz="900" dirty="0">
              <a:solidFill>
                <a:schemeClr val="tx1"/>
              </a:solidFill>
              <a:latin typeface="メイリオ" panose="020B0604030504040204" pitchFamily="50" charset="-128"/>
              <a:ea typeface="メイリオ" panose="020B0604030504040204" pitchFamily="50" charset="-128"/>
            </a:endParaRPr>
          </a:p>
          <a:p>
            <a:r>
              <a:rPr kumimoji="1" lang="ja-JP" altLang="en-US" sz="900" dirty="0">
                <a:solidFill>
                  <a:schemeClr val="tx1"/>
                </a:solidFill>
                <a:latin typeface="メイリオ" panose="020B0604030504040204" pitchFamily="50" charset="-128"/>
                <a:ea typeface="メイリオ" panose="020B0604030504040204" pitchFamily="50" charset="-128"/>
              </a:rPr>
              <a:t>　ご了承のうえお申し込みください。</a:t>
            </a:r>
          </a:p>
        </p:txBody>
      </p:sp>
      <p:sp>
        <p:nvSpPr>
          <p:cNvPr id="10" name="正方形/長方形 9"/>
          <p:cNvSpPr/>
          <p:nvPr/>
        </p:nvSpPr>
        <p:spPr>
          <a:xfrm>
            <a:off x="124925" y="4809717"/>
            <a:ext cx="1282075" cy="4158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b="1" dirty="0">
                <a:solidFill>
                  <a:schemeClr val="tx1"/>
                </a:solidFill>
                <a:latin typeface="メイリオ" panose="020B0604030504040204" pitchFamily="50" charset="-128"/>
                <a:ea typeface="メイリオ" panose="020B0604030504040204" pitchFamily="50" charset="-128"/>
              </a:rPr>
              <a:t>【</a:t>
            </a:r>
            <a:r>
              <a:rPr kumimoji="1" lang="ja-JP" altLang="en-US" sz="1600" b="1" dirty="0">
                <a:solidFill>
                  <a:schemeClr val="tx1"/>
                </a:solidFill>
                <a:latin typeface="メイリオ" panose="020B0604030504040204" pitchFamily="50" charset="-128"/>
                <a:ea typeface="メイリオ" panose="020B0604030504040204" pitchFamily="50" charset="-128"/>
              </a:rPr>
              <a:t>申込書</a:t>
            </a:r>
            <a:r>
              <a:rPr kumimoji="1" lang="en-US" altLang="ja-JP" sz="1600" b="1" dirty="0">
                <a:solidFill>
                  <a:schemeClr val="tx1"/>
                </a:solidFill>
                <a:latin typeface="メイリオ" panose="020B0604030504040204" pitchFamily="50" charset="-128"/>
                <a:ea typeface="メイリオ" panose="020B0604030504040204" pitchFamily="50" charset="-128"/>
              </a:rPr>
              <a:t>】</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3703621397"/>
              </p:ext>
            </p:extLst>
          </p:nvPr>
        </p:nvGraphicFramePr>
        <p:xfrm>
          <a:off x="386719" y="5250194"/>
          <a:ext cx="6641980" cy="4879013"/>
        </p:xfrm>
        <a:graphic>
          <a:graphicData uri="http://schemas.openxmlformats.org/drawingml/2006/table">
            <a:tbl>
              <a:tblPr/>
              <a:tblGrid>
                <a:gridCol w="1798153">
                  <a:extLst>
                    <a:ext uri="{9D8B030D-6E8A-4147-A177-3AD203B41FA5}">
                      <a16:colId xmlns:a16="http://schemas.microsoft.com/office/drawing/2014/main" val="635850961"/>
                    </a:ext>
                  </a:extLst>
                </a:gridCol>
                <a:gridCol w="2718738">
                  <a:extLst>
                    <a:ext uri="{9D8B030D-6E8A-4147-A177-3AD203B41FA5}">
                      <a16:colId xmlns:a16="http://schemas.microsoft.com/office/drawing/2014/main" val="1720319964"/>
                    </a:ext>
                  </a:extLst>
                </a:gridCol>
                <a:gridCol w="2125089">
                  <a:extLst>
                    <a:ext uri="{9D8B030D-6E8A-4147-A177-3AD203B41FA5}">
                      <a16:colId xmlns:a16="http://schemas.microsoft.com/office/drawing/2014/main" val="1486180904"/>
                    </a:ext>
                  </a:extLst>
                </a:gridCol>
              </a:tblGrid>
              <a:tr h="206503">
                <a:tc gridSpan="3">
                  <a:txBody>
                    <a:bodyPr/>
                    <a:lstStyle/>
                    <a:p>
                      <a:pPr algn="l" fontAlgn="ctr"/>
                      <a:r>
                        <a:rPr lang="ja-JP" altLang="en-US" sz="1000" b="1" i="0" u="none" strike="noStrike">
                          <a:solidFill>
                            <a:srgbClr val="000000"/>
                          </a:solidFill>
                          <a:effectLst/>
                          <a:latin typeface="游ゴシック" panose="020B0400000000000000" pitchFamily="50" charset="-128"/>
                          <a:ea typeface="游ゴシック" panose="020B0400000000000000" pitchFamily="50" charset="-128"/>
                        </a:rPr>
                        <a:t>事業所名（支店・屋号）</a:t>
                      </a:r>
                    </a:p>
                  </a:txBody>
                  <a:tcPr marL="8447" marR="8447" marT="84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694105521"/>
                  </a:ext>
                </a:extLst>
              </a:tr>
              <a:tr h="206503">
                <a:tc gridSpan="3">
                  <a:txBody>
                    <a:bodyPr/>
                    <a:lstStyle/>
                    <a:p>
                      <a:pPr algn="l" fontAlgn="ctr"/>
                      <a:r>
                        <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フリガナ</a:t>
                      </a:r>
                      <a:r>
                        <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8447" marR="8447" marT="84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25150435"/>
                  </a:ext>
                </a:extLst>
              </a:tr>
              <a:tr h="297364">
                <a:tc gridSpan="3">
                  <a:txBody>
                    <a:bodyPr/>
                    <a:lstStyle/>
                    <a:p>
                      <a:pPr algn="r" fontAlgn="b"/>
                      <a:r>
                        <a:rPr lang="en-US" altLang="zh-CN" sz="1000" b="0" i="0" u="none" strike="noStrike" dirty="0">
                          <a:solidFill>
                            <a:srgbClr val="000000"/>
                          </a:solidFill>
                          <a:effectLst/>
                          <a:latin typeface="游ゴシック" panose="020B0400000000000000" pitchFamily="50" charset="-128"/>
                          <a:ea typeface="游ゴシック" panose="020B0400000000000000" pitchFamily="50" charset="-128"/>
                        </a:rPr>
                        <a:t>(</a:t>
                      </a:r>
                      <a:r>
                        <a:rPr lang="zh-CN" altLang="en-US" sz="1000" b="0" i="0" u="none" strike="noStrike" dirty="0">
                          <a:solidFill>
                            <a:srgbClr val="000000"/>
                          </a:solidFill>
                          <a:effectLst/>
                          <a:latin typeface="游ゴシック" panose="020B0400000000000000" pitchFamily="50" charset="-128"/>
                          <a:ea typeface="游ゴシック" panose="020B0400000000000000" pitchFamily="50" charset="-128"/>
                        </a:rPr>
                        <a:t>会員番号：　　　　　　　）</a:t>
                      </a:r>
                    </a:p>
                  </a:txBody>
                  <a:tcPr marL="8447" marR="8447" marT="844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84243326"/>
                  </a:ext>
                </a:extLst>
              </a:tr>
              <a:tr h="206503">
                <a:tc gridSpan="2">
                  <a:txBody>
                    <a:bodyPr/>
                    <a:lstStyle/>
                    <a:p>
                      <a:pPr algn="l" fontAlgn="ctr"/>
                      <a:r>
                        <a:rPr lang="ja-JP" altLang="en-US" sz="1000" b="1" i="0" u="none" strike="noStrike">
                          <a:solidFill>
                            <a:srgbClr val="000000"/>
                          </a:solidFill>
                          <a:effectLst/>
                          <a:latin typeface="游ゴシック" panose="020B0400000000000000" pitchFamily="50" charset="-128"/>
                          <a:ea typeface="游ゴシック" panose="020B0400000000000000" pitchFamily="50" charset="-128"/>
                        </a:rPr>
                        <a:t>業種・事業内容</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hMerge="1">
                  <a:txBody>
                    <a:bodyPr/>
                    <a:lstStyle/>
                    <a:p>
                      <a:endParaRPr kumimoji="1" lang="ja-JP" altLang="en-US"/>
                    </a:p>
                  </a:txBody>
                  <a:tcPr/>
                </a:tc>
                <a:tc>
                  <a:txBody>
                    <a:bodyPr/>
                    <a:lstStyle/>
                    <a:p>
                      <a:pPr algn="l" fontAlgn="ctr"/>
                      <a:r>
                        <a:rPr lang="ja-JP" altLang="en-US" sz="1000" b="1" i="0" u="none" strike="noStrike">
                          <a:solidFill>
                            <a:srgbClr val="000000"/>
                          </a:solidFill>
                          <a:effectLst/>
                          <a:latin typeface="游ゴシック" panose="020B0400000000000000" pitchFamily="50" charset="-128"/>
                          <a:ea typeface="游ゴシック" panose="020B0400000000000000" pitchFamily="50" charset="-128"/>
                        </a:rPr>
                        <a:t>資本金</a:t>
                      </a:r>
                    </a:p>
                  </a:txBody>
                  <a:tcPr marL="8447" marR="8447" marT="84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3495169740"/>
                  </a:ext>
                </a:extLst>
              </a:tr>
              <a:tr h="297364">
                <a:tc gridSpan="2">
                  <a:txBody>
                    <a:bodyPr/>
                    <a:lstStyle/>
                    <a:p>
                      <a:pPr algn="ctr" fontAlgn="ct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r" fontAlgn="b"/>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万円</a:t>
                      </a:r>
                    </a:p>
                  </a:txBody>
                  <a:tcPr marL="8447" marR="8447" marT="844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43203584"/>
                  </a:ext>
                </a:extLst>
              </a:tr>
              <a:tr h="206503">
                <a:tc gridSpan="3">
                  <a:txBody>
                    <a:bodyPr/>
                    <a:lstStyle/>
                    <a:p>
                      <a:pPr algn="l" fontAlgn="ctr"/>
                      <a:r>
                        <a:rPr lang="ja-JP" altLang="en-US" sz="1000" b="1" i="0" u="none" strike="noStrike">
                          <a:solidFill>
                            <a:srgbClr val="000000"/>
                          </a:solidFill>
                          <a:effectLst/>
                          <a:latin typeface="游ゴシック" panose="020B0400000000000000" pitchFamily="50" charset="-128"/>
                          <a:ea typeface="游ゴシック" panose="020B0400000000000000" pitchFamily="50" charset="-128"/>
                        </a:rPr>
                        <a:t>申込担当者</a:t>
                      </a:r>
                    </a:p>
                  </a:txBody>
                  <a:tcPr marL="8447" marR="8447" marT="84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72870968"/>
                  </a:ext>
                </a:extLst>
              </a:tr>
              <a:tr h="206503">
                <a:tc>
                  <a:txBody>
                    <a:bodyPr/>
                    <a:lstStyle/>
                    <a:p>
                      <a:pPr algn="l" fontAlgn="ctr"/>
                      <a:r>
                        <a:rPr lang="ja-JP" altLang="en-US" sz="1000" b="1" i="0" u="none" strike="noStrike">
                          <a:solidFill>
                            <a:srgbClr val="000000"/>
                          </a:solidFill>
                          <a:effectLst/>
                          <a:latin typeface="游ゴシック" panose="020B0400000000000000" pitchFamily="50" charset="-128"/>
                          <a:ea typeface="游ゴシック" panose="020B0400000000000000" pitchFamily="50" charset="-128"/>
                        </a:rPr>
                        <a:t>部署・役職</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ctr"/>
                      <a:r>
                        <a:rPr lang="ja-JP" altLang="en-US" sz="1000" b="1" i="0" u="none" strike="noStrike">
                          <a:solidFill>
                            <a:srgbClr val="000000"/>
                          </a:solidFill>
                          <a:effectLst/>
                          <a:latin typeface="游ゴシック" panose="020B0400000000000000" pitchFamily="50" charset="-128"/>
                          <a:ea typeface="游ゴシック" panose="020B0400000000000000" pitchFamily="50" charset="-128"/>
                        </a:rPr>
                        <a:t>氏名</a:t>
                      </a:r>
                    </a:p>
                  </a:txBody>
                  <a:tcPr marL="8447" marR="8447" marT="8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ctr"/>
                      <a:r>
                        <a:rPr lang="ja-JP" altLang="en-US" sz="1000" b="1" i="0" u="none" strike="noStrike">
                          <a:solidFill>
                            <a:srgbClr val="000000"/>
                          </a:solidFill>
                          <a:effectLst/>
                          <a:latin typeface="游ゴシック" panose="020B0400000000000000" pitchFamily="50" charset="-128"/>
                          <a:ea typeface="游ゴシック" panose="020B0400000000000000" pitchFamily="50" charset="-128"/>
                        </a:rPr>
                        <a:t>電話番号</a:t>
                      </a:r>
                    </a:p>
                  </a:txBody>
                  <a:tcPr marL="8447" marR="8447" marT="84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705810121"/>
                  </a:ext>
                </a:extLst>
              </a:tr>
              <a:tr h="374272">
                <a:tc>
                  <a:txBody>
                    <a:bodyPr/>
                    <a:lstStyle/>
                    <a:p>
                      <a:pPr algn="l"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6023160"/>
                  </a:ext>
                </a:extLst>
              </a:tr>
              <a:tr h="341644">
                <a:tc>
                  <a:txBody>
                    <a:bodyPr/>
                    <a:lstStyle/>
                    <a:p>
                      <a:pPr algn="l" fontAlgn="ctr"/>
                      <a:r>
                        <a:rPr lang="ja-JP" altLang="en-US" sz="1000" b="1" i="0" u="none" strike="noStrike">
                          <a:solidFill>
                            <a:srgbClr val="000000"/>
                          </a:solidFill>
                          <a:effectLst/>
                          <a:latin typeface="游ゴシック" panose="020B0400000000000000" pitchFamily="50" charset="-128"/>
                          <a:ea typeface="游ゴシック" panose="020B0400000000000000" pitchFamily="50" charset="-128"/>
                        </a:rPr>
                        <a:t>メールアドレス</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gridSpan="2">
                  <a:txBody>
                    <a:bodyPr/>
                    <a:lstStyle/>
                    <a:p>
                      <a:pPr algn="ctr"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912534515"/>
                  </a:ext>
                </a:extLst>
              </a:tr>
              <a:tr h="404744">
                <a:tc>
                  <a:txBody>
                    <a:bodyPr/>
                    <a:lstStyle/>
                    <a:p>
                      <a:pPr algn="l" fontAlgn="ctr"/>
                      <a:r>
                        <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rPr>
                        <a:t>住所</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gridSpan="2">
                  <a:txBody>
                    <a:bodyPr/>
                    <a:lstStyle/>
                    <a:p>
                      <a:pPr algn="l" fontAlgn="t"/>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　　　－　　　　）</a:t>
                      </a:r>
                    </a:p>
                  </a:txBody>
                  <a:tcPr marL="8447" marR="8447" marT="8447"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017221794"/>
                  </a:ext>
                </a:extLst>
              </a:tr>
              <a:tr h="206503">
                <a:tc>
                  <a:txBody>
                    <a:bodyPr/>
                    <a:lstStyle/>
                    <a:p>
                      <a:pPr algn="l" fontAlgn="ctr"/>
                      <a:r>
                        <a:rPr lang="zh-CN" altLang="en-US" sz="1000" b="1" i="0" u="none" strike="noStrike" dirty="0">
                          <a:solidFill>
                            <a:srgbClr val="000000"/>
                          </a:solidFill>
                          <a:effectLst/>
                          <a:latin typeface="游ゴシック" panose="020B0400000000000000" pitchFamily="50" charset="-128"/>
                          <a:ea typeface="游ゴシック" panose="020B0400000000000000" pitchFamily="50" charset="-128"/>
                        </a:rPr>
                        <a:t>商談会参加者</a:t>
                      </a:r>
                    </a:p>
                  </a:txBody>
                  <a:tcPr marL="8447" marR="8447" marT="8447"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770149012"/>
                  </a:ext>
                </a:extLst>
              </a:tr>
              <a:tr h="206503">
                <a:tc gridSpan="2">
                  <a:txBody>
                    <a:bodyPr/>
                    <a:lstStyle/>
                    <a:p>
                      <a:pPr algn="l" fontAlgn="ctr"/>
                      <a:r>
                        <a:rPr lang="ja-JP" altLang="en-US" sz="1000" b="1" i="0" u="none" strike="noStrike">
                          <a:solidFill>
                            <a:srgbClr val="000000"/>
                          </a:solidFill>
                          <a:effectLst/>
                          <a:latin typeface="游ゴシック" panose="020B0400000000000000" pitchFamily="50" charset="-128"/>
                          <a:ea typeface="游ゴシック" panose="020B0400000000000000" pitchFamily="50" charset="-128"/>
                        </a:rPr>
                        <a:t>氏名</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hMerge="1">
                  <a:txBody>
                    <a:bodyPr/>
                    <a:lstStyle/>
                    <a:p>
                      <a:endParaRPr kumimoji="1" lang="ja-JP" altLang="en-US"/>
                    </a:p>
                  </a:txBody>
                  <a:tcPr/>
                </a:tc>
                <a:tc>
                  <a:txBody>
                    <a:bodyPr/>
                    <a:lstStyle/>
                    <a:p>
                      <a:pPr algn="l" fontAlgn="ctr"/>
                      <a:r>
                        <a:rPr lang="ja-JP" altLang="en-US" sz="1000" b="1" i="0" u="none" strike="noStrike">
                          <a:solidFill>
                            <a:srgbClr val="000000"/>
                          </a:solidFill>
                          <a:effectLst/>
                          <a:latin typeface="游ゴシック" panose="020B0400000000000000" pitchFamily="50" charset="-128"/>
                          <a:ea typeface="游ゴシック" panose="020B0400000000000000" pitchFamily="50" charset="-128"/>
                        </a:rPr>
                        <a:t>部署・役職</a:t>
                      </a:r>
                    </a:p>
                  </a:txBody>
                  <a:tcPr marL="8447" marR="8447" marT="84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1000610253"/>
                  </a:ext>
                </a:extLst>
              </a:tr>
              <a:tr h="206503">
                <a:tc gridSpan="2">
                  <a:txBody>
                    <a:bodyPr/>
                    <a:lstStyle/>
                    <a:p>
                      <a:pPr algn="l" fontAlgn="ctr"/>
                      <a:r>
                        <a:rPr lang="en-US" altLang="ja-JP" sz="1000" b="0" i="0" u="none" strike="noStrike">
                          <a:solidFill>
                            <a:srgbClr val="000000"/>
                          </a:solidFill>
                          <a:effectLst/>
                          <a:latin typeface="游ゴシック" panose="020B0400000000000000" pitchFamily="50" charset="-128"/>
                          <a:ea typeface="游ゴシック" panose="020B0400000000000000" pitchFamily="50" charset="-128"/>
                        </a:rPr>
                        <a:t>(</a:t>
                      </a: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フリガナ）</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rowSpan="2">
                  <a:txBody>
                    <a:bodyPr/>
                    <a:lstStyle/>
                    <a:p>
                      <a:pPr algn="ctr" fontAlgn="ct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61714319"/>
                  </a:ext>
                </a:extLst>
              </a:tr>
              <a:tr h="297364">
                <a:tc gridSpan="2">
                  <a:txBody>
                    <a:bodyPr/>
                    <a:lstStyle/>
                    <a:p>
                      <a:pPr algn="ctr"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510892360"/>
                  </a:ext>
                </a:extLst>
              </a:tr>
              <a:tr h="206503">
                <a:tc gridSpan="2">
                  <a:txBody>
                    <a:bodyPr/>
                    <a:lstStyle/>
                    <a:p>
                      <a:pPr algn="l" fontAlgn="ctr"/>
                      <a:r>
                        <a:rPr lang="ja-JP" altLang="en-US" sz="1000" b="1" i="0" u="none" strike="noStrike">
                          <a:solidFill>
                            <a:srgbClr val="000000"/>
                          </a:solidFill>
                          <a:effectLst/>
                          <a:latin typeface="游ゴシック" panose="020B0400000000000000" pitchFamily="50" charset="-128"/>
                          <a:ea typeface="游ゴシック" panose="020B0400000000000000" pitchFamily="50" charset="-128"/>
                        </a:rPr>
                        <a:t>氏名</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hMerge="1">
                  <a:txBody>
                    <a:bodyPr/>
                    <a:lstStyle/>
                    <a:p>
                      <a:endParaRPr kumimoji="1" lang="ja-JP" altLang="en-US"/>
                    </a:p>
                  </a:txBody>
                  <a:tcPr/>
                </a:tc>
                <a:tc>
                  <a:txBody>
                    <a:bodyPr/>
                    <a:lstStyle/>
                    <a:p>
                      <a:pPr algn="l" fontAlgn="ctr"/>
                      <a:r>
                        <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rPr>
                        <a:t>部署・役職</a:t>
                      </a:r>
                    </a:p>
                  </a:txBody>
                  <a:tcPr marL="8447" marR="8447" marT="84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612664979"/>
                  </a:ext>
                </a:extLst>
              </a:tr>
              <a:tr h="206503">
                <a:tc gridSpan="2">
                  <a:txBody>
                    <a:bodyPr/>
                    <a:lstStyle/>
                    <a:p>
                      <a:pPr algn="l" fontAlgn="ctr"/>
                      <a:r>
                        <a:rPr lang="en-US" altLang="ja-JP" sz="1000" b="0" i="0" u="none" strike="noStrike">
                          <a:solidFill>
                            <a:srgbClr val="000000"/>
                          </a:solidFill>
                          <a:effectLst/>
                          <a:latin typeface="游ゴシック" panose="020B0400000000000000" pitchFamily="50" charset="-128"/>
                          <a:ea typeface="游ゴシック" panose="020B0400000000000000" pitchFamily="50" charset="-128"/>
                        </a:rPr>
                        <a:t>(</a:t>
                      </a: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フリガナ）</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rowSpan="2">
                  <a:txBody>
                    <a:bodyPr/>
                    <a:lstStyle/>
                    <a:p>
                      <a:pPr algn="ctr" fontAlgn="ct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6858756"/>
                  </a:ext>
                </a:extLst>
              </a:tr>
              <a:tr h="297364">
                <a:tc gridSpan="2">
                  <a:txBody>
                    <a:bodyPr/>
                    <a:lstStyle/>
                    <a:p>
                      <a:pPr algn="ctr"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211696141"/>
                  </a:ext>
                </a:extLst>
              </a:tr>
              <a:tr h="206503">
                <a:tc gridSpan="3">
                  <a:txBody>
                    <a:bodyPr/>
                    <a:lstStyle/>
                    <a:p>
                      <a:pPr algn="l" fontAlgn="ctr"/>
                      <a:r>
                        <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rPr>
                        <a:t>商談会当日連絡先</a:t>
                      </a:r>
                      <a:r>
                        <a:rPr lang="en-US" altLang="ja-JP" sz="1000" b="1"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rPr>
                        <a:t>当日参加者の携帯電話等）</a:t>
                      </a:r>
                    </a:p>
                  </a:txBody>
                  <a:tcPr marL="8447" marR="8447" marT="84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hMerge="1">
                  <a:txBody>
                    <a:bodyPr/>
                    <a:lstStyle/>
                    <a:p>
                      <a:endParaRPr kumimoji="1" lang="ja-JP" altLang="en-US"/>
                    </a:p>
                  </a:txBody>
                  <a:tcPr/>
                </a:tc>
                <a:tc hMerge="1">
                  <a:txBody>
                    <a:bodyPr/>
                    <a:lstStyle/>
                    <a:p>
                      <a:pPr algn="l" fontAlgn="ctr"/>
                      <a:endPar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447" marR="8447" marT="84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444034241"/>
                  </a:ext>
                </a:extLst>
              </a:tr>
              <a:tr h="297364">
                <a:tc gridSpan="3">
                  <a:txBody>
                    <a:bodyPr/>
                    <a:lstStyle/>
                    <a:p>
                      <a:pPr algn="ctr" fontAlgn="ct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8447" marR="8447" marT="844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pPr algn="ctr" fontAlgn="ctr"/>
                      <a:endParaRPr lang="zh-TW"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8447" marR="8447" marT="844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45406671"/>
                  </a:ext>
                </a:extLst>
              </a:tr>
            </a:tbl>
          </a:graphicData>
        </a:graphic>
      </p:graphicFrame>
      <p:sp>
        <p:nvSpPr>
          <p:cNvPr id="14" name="正方形/長方形 13"/>
          <p:cNvSpPr/>
          <p:nvPr/>
        </p:nvSpPr>
        <p:spPr>
          <a:xfrm>
            <a:off x="1204299" y="4647576"/>
            <a:ext cx="5950304" cy="8111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800" dirty="0">
                <a:solidFill>
                  <a:schemeClr val="tx1"/>
                </a:solidFill>
                <a:latin typeface="メイリオ" panose="020B0604030504040204" pitchFamily="50" charset="-128"/>
                <a:ea typeface="メイリオ" panose="020B0604030504040204" pitchFamily="50" charset="-128"/>
              </a:rPr>
              <a:t>お申し込みの際にご提供いただいたお客様の情報は、日本政策金融公庫のほか、主催の東京商工会議所、㈱成城石井と共有のうえ当該イベントの申込受付の管理、運営上の管理に利用するほか、東京商工会議所が主催する各種事業のご案内（ＤＭ及びＦＡＸ）のために利用させていただきます。今後、ご案内が不要の場合にはお知らせください。</a:t>
            </a:r>
          </a:p>
        </p:txBody>
      </p:sp>
      <p:sp>
        <p:nvSpPr>
          <p:cNvPr id="2" name="正方形/長方形 1">
            <a:extLst>
              <a:ext uri="{FF2B5EF4-FFF2-40B4-BE49-F238E27FC236}">
                <a16:creationId xmlns:a16="http://schemas.microsoft.com/office/drawing/2014/main" id="{5B4C5E15-DE50-850B-F5E3-51D6EB1D8368}"/>
              </a:ext>
            </a:extLst>
          </p:cNvPr>
          <p:cNvSpPr/>
          <p:nvPr/>
        </p:nvSpPr>
        <p:spPr>
          <a:xfrm>
            <a:off x="193441" y="10099256"/>
            <a:ext cx="7670521" cy="5826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050" dirty="0">
                <a:solidFill>
                  <a:srgbClr val="FF0000"/>
                </a:solidFill>
                <a:latin typeface="+mn-ea"/>
              </a:rPr>
              <a:t>＜申込み先</a:t>
            </a:r>
            <a:r>
              <a:rPr lang="ja-JP" altLang="en-US" sz="1050" dirty="0" smtClean="0">
                <a:solidFill>
                  <a:srgbClr val="FF0000"/>
                </a:solidFill>
                <a:latin typeface="+mn-ea"/>
              </a:rPr>
              <a:t>＞</a:t>
            </a:r>
            <a:r>
              <a:rPr lang="ja-JP" altLang="en-US" sz="1050" dirty="0">
                <a:solidFill>
                  <a:srgbClr val="FF0000"/>
                </a:solidFill>
                <a:latin typeface="+mn-ea"/>
              </a:rPr>
              <a:t>長岡</a:t>
            </a:r>
            <a:r>
              <a:rPr lang="ja-JP" altLang="en-US" sz="1050" dirty="0" smtClean="0">
                <a:solidFill>
                  <a:srgbClr val="FF0000"/>
                </a:solidFill>
                <a:latin typeface="+mn-ea"/>
              </a:rPr>
              <a:t>商工会議所営業ｻｰﾋﾞｽｸﾞﾙｰﾌﾟ（</a:t>
            </a:r>
            <a:r>
              <a:rPr lang="ja-JP" altLang="en-US" sz="1050" dirty="0">
                <a:solidFill>
                  <a:srgbClr val="FF0000"/>
                </a:solidFill>
                <a:latin typeface="+mn-ea"/>
              </a:rPr>
              <a:t>担当</a:t>
            </a:r>
            <a:r>
              <a:rPr lang="ja-JP" altLang="en-US" sz="1050" dirty="0" smtClean="0">
                <a:solidFill>
                  <a:srgbClr val="FF0000"/>
                </a:solidFill>
                <a:latin typeface="+mn-ea"/>
              </a:rPr>
              <a:t>：</a:t>
            </a:r>
            <a:r>
              <a:rPr lang="ja-JP" altLang="en-US" sz="1050" dirty="0">
                <a:solidFill>
                  <a:srgbClr val="FF0000"/>
                </a:solidFill>
                <a:latin typeface="+mn-ea"/>
              </a:rPr>
              <a:t>田邉</a:t>
            </a:r>
            <a:r>
              <a:rPr lang="ja-JP" altLang="en-US" sz="1050" dirty="0" smtClean="0">
                <a:solidFill>
                  <a:srgbClr val="FF0000"/>
                </a:solidFill>
                <a:latin typeface="+mn-ea"/>
              </a:rPr>
              <a:t>）</a:t>
            </a:r>
            <a:r>
              <a:rPr lang="en-US" altLang="ja-JP" sz="1050" dirty="0" smtClean="0">
                <a:solidFill>
                  <a:srgbClr val="FF0000"/>
                </a:solidFill>
                <a:latin typeface="+mn-ea"/>
              </a:rPr>
              <a:t>TEL</a:t>
            </a:r>
            <a:r>
              <a:rPr lang="ja-JP" altLang="en-US" sz="1050" dirty="0" smtClean="0">
                <a:solidFill>
                  <a:srgbClr val="FF0000"/>
                </a:solidFill>
                <a:latin typeface="+mn-ea"/>
              </a:rPr>
              <a:t>：</a:t>
            </a:r>
            <a:r>
              <a:rPr lang="en-US" altLang="ja-JP" sz="1050" dirty="0" smtClean="0">
                <a:solidFill>
                  <a:srgbClr val="FF0000"/>
                </a:solidFill>
                <a:latin typeface="+mn-ea"/>
              </a:rPr>
              <a:t>32-4500</a:t>
            </a:r>
            <a:r>
              <a:rPr lang="ja-JP" altLang="en-US" sz="1050" dirty="0">
                <a:solidFill>
                  <a:srgbClr val="FF0000"/>
                </a:solidFill>
                <a:latin typeface="+mn-ea"/>
              </a:rPr>
              <a:t>　</a:t>
            </a:r>
            <a:r>
              <a:rPr lang="en-US" altLang="ja-JP" sz="1050" dirty="0" smtClean="0">
                <a:solidFill>
                  <a:srgbClr val="FF0000"/>
                </a:solidFill>
                <a:latin typeface="+mn-ea"/>
              </a:rPr>
              <a:t>E-mail</a:t>
            </a:r>
            <a:r>
              <a:rPr lang="en-US" altLang="ja-JP" sz="1050" dirty="0">
                <a:solidFill>
                  <a:srgbClr val="FF0000"/>
                </a:solidFill>
                <a:latin typeface="+mn-ea"/>
              </a:rPr>
              <a:t>: </a:t>
            </a:r>
            <a:r>
              <a:rPr lang="en-US" altLang="ja-JP" sz="1050" dirty="0" smtClean="0">
                <a:solidFill>
                  <a:srgbClr val="FF0000"/>
                </a:solidFill>
                <a:latin typeface="+mn-ea"/>
              </a:rPr>
              <a:t>kougyou@nagaokacci.or.jp</a:t>
            </a:r>
            <a:endParaRPr lang="en-US" altLang="ja-JP" sz="1050" dirty="0">
              <a:solidFill>
                <a:srgbClr val="FF0000"/>
              </a:solidFill>
              <a:latin typeface="+mn-ea"/>
            </a:endParaRPr>
          </a:p>
          <a:p>
            <a:pPr>
              <a:defRPr/>
            </a:pPr>
            <a:r>
              <a:rPr lang="ja-JP" altLang="en-US" sz="900" dirty="0">
                <a:solidFill>
                  <a:schemeClr val="tx1"/>
                </a:solidFill>
                <a:latin typeface="+mn-ea"/>
              </a:rPr>
              <a:t>＜主催＞東京商工会議所 ビジネス交流センター </a:t>
            </a:r>
            <a:r>
              <a:rPr lang="en-US" altLang="ja-JP" sz="900" dirty="0">
                <a:solidFill>
                  <a:schemeClr val="tx1"/>
                </a:solidFill>
                <a:latin typeface="+mn-ea"/>
              </a:rPr>
              <a:t>TEL</a:t>
            </a:r>
            <a:r>
              <a:rPr lang="ja-JP" altLang="en-US" sz="900" dirty="0">
                <a:solidFill>
                  <a:schemeClr val="tx1"/>
                </a:solidFill>
                <a:latin typeface="+mn-ea"/>
              </a:rPr>
              <a:t>：</a:t>
            </a:r>
            <a:r>
              <a:rPr lang="en-US" altLang="ja-JP" sz="900" dirty="0">
                <a:solidFill>
                  <a:schemeClr val="tx1"/>
                </a:solidFill>
                <a:latin typeface="+mn-ea"/>
              </a:rPr>
              <a:t>03-3283-7804</a:t>
            </a:r>
            <a:r>
              <a:rPr lang="ja-JP" altLang="en-US" sz="900" dirty="0">
                <a:solidFill>
                  <a:schemeClr val="tx1"/>
                </a:solidFill>
                <a:latin typeface="+mn-ea"/>
              </a:rPr>
              <a:t> </a:t>
            </a:r>
            <a:r>
              <a:rPr lang="en-US" altLang="ja-JP" sz="900" dirty="0">
                <a:solidFill>
                  <a:schemeClr val="tx1"/>
                </a:solidFill>
                <a:latin typeface="+mn-ea"/>
              </a:rPr>
              <a:t>E-mail: bizkoryu@tokyo-cci.or.jp</a:t>
            </a:r>
          </a:p>
          <a:p>
            <a:pPr>
              <a:defRPr/>
            </a:pPr>
            <a:r>
              <a:rPr lang="ja-JP" altLang="en-US" sz="900" dirty="0">
                <a:solidFill>
                  <a:schemeClr val="tx1"/>
                </a:solidFill>
                <a:latin typeface="+mn-ea"/>
              </a:rPr>
              <a:t>＜協力＞日本商工会議所</a:t>
            </a:r>
            <a:endParaRPr lang="en-US" altLang="ja-JP" sz="900" dirty="0">
              <a:solidFill>
                <a:schemeClr val="tx1"/>
              </a:solidFill>
              <a:latin typeface="+mn-ea"/>
            </a:endParaRPr>
          </a:p>
        </p:txBody>
      </p:sp>
    </p:spTree>
    <p:extLst>
      <p:ext uri="{BB962C8B-B14F-4D97-AF65-F5344CB8AC3E}">
        <p14:creationId xmlns:p14="http://schemas.microsoft.com/office/powerpoint/2010/main" val="13154756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556</TotalTime>
  <Words>599</Words>
  <Application>Microsoft Office PowerPoint</Application>
  <PresentationFormat>ユーザー設定</PresentationFormat>
  <Paragraphs>85</Paragraphs>
  <Slides>2</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3</vt:i4>
      </vt:variant>
      <vt:variant>
        <vt:lpstr>スライド タイトル</vt:lpstr>
      </vt:variant>
      <vt:variant>
        <vt:i4>2</vt:i4>
      </vt:variant>
    </vt:vector>
  </HeadingPairs>
  <TitlesOfParts>
    <vt:vector size="14" baseType="lpstr">
      <vt:lpstr>HGPｺﾞｼｯｸE</vt:lpstr>
      <vt:lpstr>HGP創英角ｺﾞｼｯｸUB</vt:lpstr>
      <vt:lpstr>HGSｺﾞｼｯｸM</vt:lpstr>
      <vt:lpstr>HGS創英角ｺﾞｼｯｸUB</vt:lpstr>
      <vt:lpstr>HGｺﾞｼｯｸE</vt:lpstr>
      <vt:lpstr>メイリオ</vt:lpstr>
      <vt:lpstr>游ゴシック</vt:lpstr>
      <vt:lpstr>Arial</vt:lpstr>
      <vt:lpstr>Calibri</vt:lpstr>
      <vt:lpstr>Office テーマ</vt:lpstr>
      <vt:lpstr>デザインの設定</vt:lpstr>
      <vt:lpstr>1_デザインの設定</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個別商談会</dc:title>
  <dc:creator>廣嶋 祐子</dc:creator>
  <cp:lastModifiedBy>Win1012</cp:lastModifiedBy>
  <cp:revision>224</cp:revision>
  <cp:lastPrinted>2024-07-08T06:06:51Z</cp:lastPrinted>
  <dcterms:created xsi:type="dcterms:W3CDTF">2019-10-15T07:51:00Z</dcterms:created>
  <dcterms:modified xsi:type="dcterms:W3CDTF">2024-08-22T23:37:22Z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0x01010004513DA450D7334EA7CC9E698A1C49B1</vt:lpwstr>
  </property>
  <property fmtid="{D5CDD505-2E9C-101B-9397-08002B2CF9AE}" pid="3" name="KSOProductBuildVer">
    <vt:lpwstr>1041-11.8.2.8500</vt:lpwstr>
  </property>
</Properties>
</file>