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3" r:id="rId2"/>
    <p:sldMasterId id="2147483665" r:id="rId3"/>
  </p:sldMasterIdLst>
  <p:notesMasterIdLst>
    <p:notesMasterId r:id="rId5"/>
  </p:notesMasterIdLst>
  <p:handoutMasterIdLst>
    <p:handoutMasterId r:id="rId6"/>
  </p:handoutMasterIdLst>
  <p:sldIdLst>
    <p:sldId id="270" r:id="rId4"/>
  </p:sldIdLst>
  <p:sldSz cx="7559675" cy="10691813"/>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53"/>
    <p:restoredTop sz="96391" autoAdjust="0"/>
  </p:normalViewPr>
  <p:slideViewPr>
    <p:cSldViewPr snapToGrid="0" snapToObjects="1">
      <p:cViewPr varScale="1">
        <p:scale>
          <a:sx n="72" d="100"/>
          <a:sy n="72" d="100"/>
        </p:scale>
        <p:origin x="3486"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274616" cy="337171"/>
          </a:xfrm>
          <a:prstGeom prst="rect">
            <a:avLst/>
          </a:prstGeom>
        </p:spPr>
        <p:txBody>
          <a:bodyPr vert="horz" lIns="92537" tIns="46269" rIns="92537" bIns="4626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9339" y="1"/>
            <a:ext cx="4274616" cy="337171"/>
          </a:xfrm>
          <a:prstGeom prst="rect">
            <a:avLst/>
          </a:prstGeom>
        </p:spPr>
        <p:txBody>
          <a:bodyPr vert="horz" lIns="92537" tIns="46269" rIns="92537" bIns="46269" rtlCol="0"/>
          <a:lstStyle>
            <a:lvl1pPr algn="r">
              <a:defRPr sz="1200"/>
            </a:lvl1pPr>
          </a:lstStyle>
          <a:p>
            <a:fld id="{7B1D34F0-9323-4821-900B-C04AB8D16293}" type="datetimeFigureOut">
              <a:rPr kumimoji="1" lang="ja-JP" altLang="en-US" smtClean="0"/>
              <a:t>2024/2/13</a:t>
            </a:fld>
            <a:endParaRPr kumimoji="1" lang="ja-JP" altLang="en-US"/>
          </a:p>
        </p:txBody>
      </p:sp>
      <p:sp>
        <p:nvSpPr>
          <p:cNvPr id="4" name="フッター プレースホルダー 3"/>
          <p:cNvSpPr>
            <a:spLocks noGrp="1"/>
          </p:cNvSpPr>
          <p:nvPr>
            <p:ph type="ftr" sz="quarter" idx="2"/>
          </p:nvPr>
        </p:nvSpPr>
        <p:spPr>
          <a:xfrm>
            <a:off x="2" y="6398592"/>
            <a:ext cx="4274616" cy="337171"/>
          </a:xfrm>
          <a:prstGeom prst="rect">
            <a:avLst/>
          </a:prstGeom>
        </p:spPr>
        <p:txBody>
          <a:bodyPr vert="horz" lIns="92537" tIns="46269" rIns="92537" bIns="4626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9339" y="6398592"/>
            <a:ext cx="4274616" cy="337171"/>
          </a:xfrm>
          <a:prstGeom prst="rect">
            <a:avLst/>
          </a:prstGeom>
        </p:spPr>
        <p:txBody>
          <a:bodyPr vert="horz" lIns="92537" tIns="46269" rIns="92537" bIns="46269" rtlCol="0" anchor="b"/>
          <a:lstStyle>
            <a:lvl1pPr algn="r">
              <a:defRPr sz="1200"/>
            </a:lvl1pPr>
          </a:lstStyle>
          <a:p>
            <a:fld id="{34D96803-D4B2-4E53-BAC5-CAEEF569887A}" type="slidenum">
              <a:rPr kumimoji="1" lang="ja-JP" altLang="en-US" smtClean="0"/>
              <a:t>‹#›</a:t>
            </a:fld>
            <a:endParaRPr kumimoji="1" lang="ja-JP" altLang="en-US"/>
          </a:p>
        </p:txBody>
      </p:sp>
    </p:spTree>
    <p:extLst>
      <p:ext uri="{BB962C8B-B14F-4D97-AF65-F5344CB8AC3E}">
        <p14:creationId xmlns:p14="http://schemas.microsoft.com/office/powerpoint/2010/main" val="6277135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3" cy="337958"/>
          </a:xfrm>
          <a:prstGeom prst="rect">
            <a:avLst/>
          </a:prstGeom>
        </p:spPr>
        <p:txBody>
          <a:bodyPr vert="horz" lIns="92537" tIns="46269" rIns="92537" bIns="46269"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7" y="0"/>
            <a:ext cx="4275403" cy="337958"/>
          </a:xfrm>
          <a:prstGeom prst="rect">
            <a:avLst/>
          </a:prstGeom>
        </p:spPr>
        <p:txBody>
          <a:bodyPr vert="horz" lIns="92537" tIns="46269" rIns="92537" bIns="46269" rtlCol="0"/>
          <a:lstStyle>
            <a:lvl1pPr algn="r">
              <a:defRPr sz="1200"/>
            </a:lvl1pPr>
          </a:lstStyle>
          <a:p>
            <a:fld id="{EFDF23AA-BDED-6748-8FB1-D76B428F0567}" type="datetimeFigureOut">
              <a:rPr kumimoji="1" lang="ja-JP" altLang="en-US" smtClean="0"/>
              <a:t>2024/2/13</a:t>
            </a:fld>
            <a:endParaRPr kumimoji="1" lang="ja-JP" altLang="en-US"/>
          </a:p>
        </p:txBody>
      </p:sp>
      <p:sp>
        <p:nvSpPr>
          <p:cNvPr id="4" name="スライド イメージ プレースホルダー 3"/>
          <p:cNvSpPr>
            <a:spLocks noGrp="1" noRot="1" noChangeAspect="1"/>
          </p:cNvSpPr>
          <p:nvPr>
            <p:ph type="sldImg" idx="2"/>
          </p:nvPr>
        </p:nvSpPr>
        <p:spPr>
          <a:xfrm>
            <a:off x="4130675" y="841375"/>
            <a:ext cx="1604963" cy="2273300"/>
          </a:xfrm>
          <a:prstGeom prst="rect">
            <a:avLst/>
          </a:prstGeom>
          <a:noFill/>
          <a:ln w="12700">
            <a:solidFill>
              <a:prstClr val="black"/>
            </a:solidFill>
          </a:ln>
        </p:spPr>
        <p:txBody>
          <a:bodyPr vert="horz" lIns="92537" tIns="46269" rIns="92537" bIns="46269"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2537" tIns="46269" rIns="92537" bIns="462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97807"/>
            <a:ext cx="4275403" cy="337957"/>
          </a:xfrm>
          <a:prstGeom prst="rect">
            <a:avLst/>
          </a:prstGeom>
        </p:spPr>
        <p:txBody>
          <a:bodyPr vert="horz" lIns="92537" tIns="46269" rIns="92537" bIns="462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7" y="6397807"/>
            <a:ext cx="4275403" cy="337957"/>
          </a:xfrm>
          <a:prstGeom prst="rect">
            <a:avLst/>
          </a:prstGeom>
        </p:spPr>
        <p:txBody>
          <a:bodyPr vert="horz" lIns="92537" tIns="46269" rIns="92537" bIns="46269" rtlCol="0" anchor="b"/>
          <a:lstStyle>
            <a:lvl1pPr algn="r">
              <a:defRPr sz="1200"/>
            </a:lvl1pPr>
          </a:lstStyle>
          <a:p>
            <a:fld id="{1940522E-35FC-C343-BD16-C7546671788B}" type="slidenum">
              <a:rPr kumimoji="1" lang="ja-JP" altLang="en-US" smtClean="0"/>
              <a:t>‹#›</a:t>
            </a:fld>
            <a:endParaRPr kumimoji="1" lang="ja-JP" altLang="en-US"/>
          </a:p>
        </p:txBody>
      </p:sp>
    </p:spTree>
    <p:extLst>
      <p:ext uri="{BB962C8B-B14F-4D97-AF65-F5344CB8AC3E}">
        <p14:creationId xmlns:p14="http://schemas.microsoft.com/office/powerpoint/2010/main" val="4640354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269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349772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424144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dirty="0">
              <a:latin typeface="Meiryo" panose="020B0604030504040204" pitchFamily="34" charset="-128"/>
            </a:endParaRPr>
          </a:p>
        </p:txBody>
      </p:sp>
    </p:spTree>
    <p:extLst>
      <p:ext uri="{BB962C8B-B14F-4D97-AF65-F5344CB8AC3E}">
        <p14:creationId xmlns:p14="http://schemas.microsoft.com/office/powerpoint/2010/main" val="326161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dirty="0">
              <a:latin typeface="Meiryo" panose="020B0604030504040204" pitchFamily="34" charset="-128"/>
            </a:endParaRPr>
          </a:p>
        </p:txBody>
      </p:sp>
    </p:spTree>
    <p:extLst>
      <p:ext uri="{BB962C8B-B14F-4D97-AF65-F5344CB8AC3E}">
        <p14:creationId xmlns:p14="http://schemas.microsoft.com/office/powerpoint/2010/main" val="3406138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spTree>
    <p:extLst>
      <p:ext uri="{BB962C8B-B14F-4D97-AF65-F5344CB8AC3E}">
        <p14:creationId xmlns:p14="http://schemas.microsoft.com/office/powerpoint/2010/main" val="3131690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Lst>
  <p:txStyles>
    <p:titleStyle>
      <a:lvl1pPr algn="ctr"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73EA06F5-EE60-954B-A605-CE0A5A866890}"/>
              </a:ext>
            </a:extLst>
          </p:cNvPr>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a:extLst>
              <a:ext uri="{FF2B5EF4-FFF2-40B4-BE49-F238E27FC236}">
                <a16:creationId xmlns:a16="http://schemas.microsoft.com/office/drawing/2014/main" id="{68074FD3-FC76-6E4F-B509-FB223EE4DBA5}"/>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dirty="0">
              <a:latin typeface="Meiryo" panose="020B0604030504040204" pitchFamily="34" charset="-128"/>
            </a:endParaRPr>
          </a:p>
        </p:txBody>
      </p:sp>
      <p:pic>
        <p:nvPicPr>
          <p:cNvPr id="5" name="図 4">
            <a:extLst>
              <a:ext uri="{FF2B5EF4-FFF2-40B4-BE49-F238E27FC236}">
                <a16:creationId xmlns:a16="http://schemas.microsoft.com/office/drawing/2014/main" id="{741395E3-CD65-DF4E-BB03-8733FC3B7C0A}"/>
              </a:ext>
            </a:extLst>
          </p:cNvPr>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a:extLst>
              <a:ext uri="{FF2B5EF4-FFF2-40B4-BE49-F238E27FC236}">
                <a16:creationId xmlns:a16="http://schemas.microsoft.com/office/drawing/2014/main" id="{8CF69332-F263-3743-83BB-C23AC5314937}"/>
              </a:ext>
            </a:extLst>
          </p:cNvPr>
          <p:cNvPicPr>
            <a:picLocks noChangeAspect="1"/>
          </p:cNvPicPr>
          <p:nvPr userDrawn="1"/>
        </p:nvPicPr>
        <p:blipFill>
          <a:blip r:embed="rId4"/>
          <a:stretch>
            <a:fillRect/>
          </a:stretch>
        </p:blipFill>
        <p:spPr>
          <a:xfrm>
            <a:off x="0" y="1175737"/>
            <a:ext cx="7559675" cy="174703"/>
          </a:xfrm>
          <a:prstGeom prst="rect">
            <a:avLst/>
          </a:prstGeom>
        </p:spPr>
      </p:pic>
    </p:spTree>
    <p:extLst>
      <p:ext uri="{BB962C8B-B14F-4D97-AF65-F5344CB8AC3E}">
        <p14:creationId xmlns:p14="http://schemas.microsoft.com/office/powerpoint/2010/main" val="2915594798"/>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5E922789-CEC2-D14E-AB4D-97FD8B5A243C}"/>
              </a:ext>
            </a:extLst>
          </p:cNvPr>
          <p:cNvPicPr>
            <a:picLocks noChangeAspect="1"/>
          </p:cNvPicPr>
          <p:nvPr userDrawn="1"/>
        </p:nvPicPr>
        <p:blipFill>
          <a:blip r:embed="rId3"/>
          <a:stretch>
            <a:fillRect/>
          </a:stretch>
        </p:blipFill>
        <p:spPr>
          <a:xfrm>
            <a:off x="2672906" y="4639810"/>
            <a:ext cx="2181089" cy="857794"/>
          </a:xfrm>
          <a:prstGeom prst="rect">
            <a:avLst/>
          </a:prstGeom>
        </p:spPr>
      </p:pic>
    </p:spTree>
    <p:extLst>
      <p:ext uri="{BB962C8B-B14F-4D97-AF65-F5344CB8AC3E}">
        <p14:creationId xmlns:p14="http://schemas.microsoft.com/office/powerpoint/2010/main" val="451626821"/>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5CA83D-6AF1-2C43-BABE-7DFC72746DBC}"/>
              </a:ext>
            </a:extLst>
          </p:cNvPr>
          <p:cNvSpPr>
            <a:spLocks noGrp="1"/>
          </p:cNvSpPr>
          <p:nvPr>
            <p:ph type="ctrTitle"/>
          </p:nvPr>
        </p:nvSpPr>
        <p:spPr>
          <a:xfrm>
            <a:off x="3024000" y="288000"/>
            <a:ext cx="4392000" cy="468000"/>
          </a:xfrm>
          <a:solidFill>
            <a:schemeClr val="accent1">
              <a:lumMod val="50000"/>
            </a:schemeClr>
          </a:solidFill>
          <a:ln>
            <a:noFill/>
          </a:ln>
        </p:spPr>
        <p:txBody>
          <a:bodyPr lIns="36000" tIns="72000" rIns="36000" bIns="0" anchor="ctr">
            <a:noAutofit/>
          </a:bodyPr>
          <a:lstStyle/>
          <a:p>
            <a:pPr>
              <a:lnSpc>
                <a:spcPct val="100000"/>
              </a:lnSpc>
            </a:pPr>
            <a:r>
              <a:rPr lang="ja-JP" altLang="en-US" sz="2400" b="1" dirty="0">
                <a:solidFill>
                  <a:schemeClr val="bg1"/>
                </a:solidFill>
                <a:latin typeface="+mn-ea"/>
                <a:ea typeface="+mn-ea"/>
              </a:rPr>
              <a:t>研修講座 申し込みフォーム</a:t>
            </a:r>
          </a:p>
        </p:txBody>
      </p:sp>
      <p:sp>
        <p:nvSpPr>
          <p:cNvPr id="25" name="角丸四角形 24"/>
          <p:cNvSpPr/>
          <p:nvPr/>
        </p:nvSpPr>
        <p:spPr bwMode="auto">
          <a:xfrm>
            <a:off x="-156657" y="1408340"/>
            <a:ext cx="7577007" cy="7814802"/>
          </a:xfrm>
          <a:prstGeom prst="round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endParaRPr lang="en-US" altLang="ja-JP" sz="1600" b="1" dirty="0">
              <a:solidFill>
                <a:schemeClr val="bg1"/>
              </a:solidFill>
              <a:latin typeface="+mn-ea"/>
              <a:cs typeface="メイリオ" panose="020B0604030504040204" pitchFamily="50" charset="-128"/>
            </a:endParaRPr>
          </a:p>
          <a:p>
            <a:endParaRPr lang="ja-JP" altLang="en-US" sz="1500" dirty="0">
              <a:solidFill>
                <a:schemeClr val="bg1"/>
              </a:solidFill>
              <a:latin typeface="+mn-ea"/>
              <a:cs typeface="メイリオ" panose="020B0604030504040204" pitchFamily="50" charset="-128"/>
            </a:endParaRPr>
          </a:p>
        </p:txBody>
      </p:sp>
      <p:sp>
        <p:nvSpPr>
          <p:cNvPr id="11" name="テキスト ボックス 10"/>
          <p:cNvSpPr txBox="1"/>
          <p:nvPr/>
        </p:nvSpPr>
        <p:spPr>
          <a:xfrm>
            <a:off x="252000" y="900000"/>
            <a:ext cx="7380000" cy="461665"/>
          </a:xfrm>
          <a:prstGeom prst="rect">
            <a:avLst/>
          </a:prstGeom>
          <a:noFill/>
        </p:spPr>
        <p:txBody>
          <a:bodyPr wrap="square" rtlCol="0">
            <a:spAutoFit/>
          </a:bodyPr>
          <a:lstStyle/>
          <a:p>
            <a:r>
              <a:rPr kumimoji="1" lang="ja-JP" altLang="en-US" sz="1200" dirty="0" smtClean="0"/>
              <a:t>長岡商工</a:t>
            </a:r>
            <a:r>
              <a:rPr kumimoji="1" lang="ja-JP" altLang="en-US" sz="1200" dirty="0"/>
              <a:t>会議所ならびに東京商工会議所が連携して主催する研修講座を受講希望の方は、</a:t>
            </a:r>
            <a:endParaRPr kumimoji="1" lang="en-US" altLang="ja-JP" sz="1200" dirty="0"/>
          </a:p>
          <a:p>
            <a:r>
              <a:rPr kumimoji="1" lang="ja-JP" altLang="en-US" sz="1200" dirty="0"/>
              <a:t>本用紙に必要事項をご記入いただき</a:t>
            </a:r>
            <a:r>
              <a:rPr kumimoji="1" lang="ja-JP" altLang="en-US" sz="1200" dirty="0" smtClean="0"/>
              <a:t>、長岡商工</a:t>
            </a:r>
            <a:r>
              <a:rPr kumimoji="1" lang="ja-JP" altLang="en-US" sz="1200" dirty="0"/>
              <a:t>会議所事務局へご提出ください。</a:t>
            </a:r>
            <a:endParaRPr kumimoji="1" lang="en-US" altLang="ja-JP" sz="1200" dirty="0"/>
          </a:p>
        </p:txBody>
      </p:sp>
      <p:sp>
        <p:nvSpPr>
          <p:cNvPr id="4" name="テキスト ボックス 3"/>
          <p:cNvSpPr txBox="1"/>
          <p:nvPr/>
        </p:nvSpPr>
        <p:spPr>
          <a:xfrm>
            <a:off x="270075" y="1403609"/>
            <a:ext cx="7041271" cy="892552"/>
          </a:xfrm>
          <a:prstGeom prst="rect">
            <a:avLst/>
          </a:prstGeom>
          <a:noFill/>
          <a:ln w="28575">
            <a:solidFill>
              <a:srgbClr val="002060"/>
            </a:solidFill>
          </a:ln>
        </p:spPr>
        <p:txBody>
          <a:bodyPr wrap="square" rtlCol="0">
            <a:spAutoFit/>
          </a:bodyPr>
          <a:lstStyle/>
          <a:p>
            <a:r>
              <a:rPr kumimoji="1" lang="ja-JP" altLang="en-US" sz="2000" dirty="0"/>
              <a:t>　　</a:t>
            </a:r>
            <a:r>
              <a:rPr kumimoji="1" lang="ja-JP" altLang="en-US" u="sng" dirty="0"/>
              <a:t>　</a:t>
            </a:r>
            <a:r>
              <a:rPr kumimoji="1" lang="ja-JP" altLang="en-US" u="sng" dirty="0" smtClean="0"/>
              <a:t>長岡商工</a:t>
            </a:r>
            <a:r>
              <a:rPr kumimoji="1" lang="ja-JP" altLang="en-US" u="sng" dirty="0"/>
              <a:t>会議所　宛</a:t>
            </a:r>
            <a:endParaRPr kumimoji="1" lang="en-US" altLang="ja-JP" sz="1600" dirty="0"/>
          </a:p>
          <a:p>
            <a:r>
              <a:rPr kumimoji="1" lang="ja-JP" altLang="en-US" sz="1600" dirty="0"/>
              <a:t>送付方法 </a:t>
            </a:r>
            <a:r>
              <a:rPr kumimoji="1" lang="en-US" altLang="ja-JP" sz="1600" dirty="0"/>
              <a:t>:</a:t>
            </a:r>
            <a:r>
              <a:rPr kumimoji="1" lang="ja-JP" altLang="en-US" sz="1600" dirty="0"/>
              <a:t>□ </a:t>
            </a:r>
            <a:r>
              <a:rPr kumimoji="1" lang="en-US" altLang="ja-JP" sz="1600" dirty="0"/>
              <a:t>FAX</a:t>
            </a:r>
            <a:r>
              <a:rPr kumimoji="1" lang="ja-JP" altLang="en-US" sz="1600" dirty="0"/>
              <a:t>　　　</a:t>
            </a:r>
            <a:r>
              <a:rPr kumimoji="1" lang="en-US" altLang="ja-JP" sz="1600" dirty="0"/>
              <a:t>	</a:t>
            </a:r>
            <a:r>
              <a:rPr kumimoji="1" lang="ja-JP" altLang="en-US" sz="1600" dirty="0"/>
              <a:t>（ 送付先</a:t>
            </a:r>
            <a:r>
              <a:rPr kumimoji="1" lang="en-US" altLang="ja-JP" sz="1600" dirty="0"/>
              <a:t>FAX</a:t>
            </a:r>
            <a:r>
              <a:rPr kumimoji="1" lang="ja-JP" altLang="en-US" sz="1400" dirty="0"/>
              <a:t>番号</a:t>
            </a:r>
            <a:r>
              <a:rPr kumimoji="1" lang="en-US" altLang="ja-JP" sz="1400" dirty="0"/>
              <a:t>	</a:t>
            </a:r>
            <a:r>
              <a:rPr kumimoji="1" lang="en-US" altLang="ja-JP" sz="1600" dirty="0" smtClean="0"/>
              <a:t>:</a:t>
            </a:r>
            <a:r>
              <a:rPr kumimoji="1" lang="ja-JP" altLang="en-US" sz="1600" dirty="0" smtClean="0"/>
              <a:t>　</a:t>
            </a:r>
            <a:r>
              <a:rPr kumimoji="1" lang="en-US" altLang="ja-JP" sz="1600" dirty="0" smtClean="0"/>
              <a:t>0258-34-4500</a:t>
            </a:r>
            <a:r>
              <a:rPr kumimoji="1" lang="ja-JP" altLang="en-US" sz="1600" dirty="0"/>
              <a:t>　</a:t>
            </a:r>
            <a:r>
              <a:rPr kumimoji="1" lang="ja-JP" altLang="en-US" sz="1600" dirty="0" smtClean="0"/>
              <a:t>     </a:t>
            </a:r>
            <a:r>
              <a:rPr kumimoji="1" lang="en-US" altLang="ja-JP" sz="1600" dirty="0"/>
              <a:t>	</a:t>
            </a:r>
            <a:r>
              <a:rPr kumimoji="1" lang="ja-JP" altLang="en-US" sz="1600" dirty="0"/>
              <a:t>）</a:t>
            </a:r>
            <a:endParaRPr kumimoji="1" lang="en-US" altLang="ja-JP" sz="1600" dirty="0"/>
          </a:p>
          <a:p>
            <a:r>
              <a:rPr kumimoji="1" lang="en-US" altLang="ja-JP" sz="1600" dirty="0"/>
              <a:t>		</a:t>
            </a:r>
            <a:r>
              <a:rPr kumimoji="1" lang="ja-JP" altLang="en-US" sz="1600" dirty="0"/>
              <a:t>□ メール添付</a:t>
            </a:r>
            <a:r>
              <a:rPr kumimoji="1" lang="en-US" altLang="ja-JP" sz="1600" dirty="0"/>
              <a:t>	</a:t>
            </a:r>
            <a:r>
              <a:rPr kumimoji="1" lang="ja-JP" altLang="en-US" sz="1600" dirty="0"/>
              <a:t>（  送付先</a:t>
            </a:r>
            <a:r>
              <a:rPr kumimoji="1" lang="en-US" altLang="ja-JP" sz="1600" dirty="0"/>
              <a:t>E-mail	:</a:t>
            </a:r>
            <a:r>
              <a:rPr kumimoji="1" lang="ja-JP" altLang="en-US" sz="1600" dirty="0"/>
              <a:t>　</a:t>
            </a:r>
            <a:r>
              <a:rPr kumimoji="1" lang="en-US" altLang="ja-JP" sz="1600" dirty="0" smtClean="0"/>
              <a:t>keiei@nagaokacci.or.jp   </a:t>
            </a:r>
            <a:r>
              <a:rPr kumimoji="1" lang="en-US" altLang="ja-JP" sz="1600" dirty="0"/>
              <a:t>	</a:t>
            </a:r>
            <a:r>
              <a:rPr kumimoji="1" lang="ja-JP" altLang="en-US" sz="1600" dirty="0"/>
              <a:t>）</a:t>
            </a:r>
          </a:p>
        </p:txBody>
      </p:sp>
      <p:graphicFrame>
        <p:nvGraphicFramePr>
          <p:cNvPr id="5" name="表 4"/>
          <p:cNvGraphicFramePr>
            <a:graphicFrameLocks noGrp="1"/>
          </p:cNvGraphicFramePr>
          <p:nvPr>
            <p:extLst>
              <p:ext uri="{D42A27DB-BD31-4B8C-83A1-F6EECF244321}">
                <p14:modId xmlns:p14="http://schemas.microsoft.com/office/powerpoint/2010/main" val="2233647125"/>
              </p:ext>
            </p:extLst>
          </p:nvPr>
        </p:nvGraphicFramePr>
        <p:xfrm>
          <a:off x="543756" y="10117984"/>
          <a:ext cx="6625399" cy="426720"/>
        </p:xfrm>
        <a:graphic>
          <a:graphicData uri="http://schemas.openxmlformats.org/drawingml/2006/table">
            <a:tbl>
              <a:tblPr>
                <a:tableStyleId>{5C22544A-7EE6-4342-B048-85BDC9FD1C3A}</a:tableStyleId>
              </a:tblPr>
              <a:tblGrid>
                <a:gridCol w="6625399">
                  <a:extLst>
                    <a:ext uri="{9D8B030D-6E8A-4147-A177-3AD203B41FA5}">
                      <a16:colId xmlns:a16="http://schemas.microsoft.com/office/drawing/2014/main" val="2477310419"/>
                    </a:ext>
                  </a:extLst>
                </a:gridCol>
              </a:tblGrid>
              <a:tr h="30927">
                <a:tc>
                  <a:txBody>
                    <a:bodyPr/>
                    <a:lstStyle/>
                    <a:p>
                      <a:pPr algn="l" fontAlgn="ctr"/>
                      <a:r>
                        <a:rPr lang="en-US" altLang="ja-JP" sz="1400" u="none" strike="noStrike" dirty="0" smtClean="0">
                          <a:effectLst/>
                        </a:rPr>
                        <a:t>【</a:t>
                      </a:r>
                      <a:r>
                        <a:rPr lang="ja-JP" altLang="en-US" sz="1400" u="none" strike="noStrike" dirty="0">
                          <a:effectLst/>
                        </a:rPr>
                        <a:t>問い合わせ先</a:t>
                      </a:r>
                      <a:r>
                        <a:rPr lang="en-US" altLang="ja-JP" sz="1400" u="none" strike="noStrike" dirty="0">
                          <a:effectLst/>
                        </a:rPr>
                        <a:t>】</a:t>
                      </a:r>
                      <a:r>
                        <a:rPr lang="ja-JP" altLang="en-US" sz="1400" u="none" strike="noStrike" dirty="0">
                          <a:effectLst/>
                        </a:rPr>
                        <a:t>　</a:t>
                      </a:r>
                      <a:r>
                        <a:rPr lang="ja-JP" altLang="en-US" sz="1400" u="none" strike="noStrike" dirty="0" smtClean="0">
                          <a:effectLst/>
                        </a:rPr>
                        <a:t>長岡商工</a:t>
                      </a:r>
                      <a:r>
                        <a:rPr lang="ja-JP" altLang="en-US" sz="1400" u="none" strike="noStrike" dirty="0">
                          <a:effectLst/>
                        </a:rPr>
                        <a:t>会議所　</a:t>
                      </a:r>
                      <a:r>
                        <a:rPr lang="ja-JP" altLang="en-US" sz="1400" u="none" strike="noStrike" dirty="0" smtClean="0">
                          <a:effectLst/>
                        </a:rPr>
                        <a:t>営業推進部　経営支援グループ</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noFill/>
                  </a:tcPr>
                </a:tc>
                <a:extLst>
                  <a:ext uri="{0D108BD9-81ED-4DB2-BD59-A6C34878D82A}">
                    <a16:rowId xmlns:a16="http://schemas.microsoft.com/office/drawing/2014/main" val="3402226895"/>
                  </a:ext>
                </a:extLst>
              </a:tr>
              <a:tr h="0">
                <a:tc>
                  <a:txBody>
                    <a:bodyPr/>
                    <a:lstStyle/>
                    <a:p>
                      <a:pPr algn="l" fontAlgn="ctr"/>
                      <a:r>
                        <a:rPr lang="en-US" sz="1400" u="none" strike="noStrike" dirty="0">
                          <a:effectLst/>
                        </a:rPr>
                        <a:t>　　　　　        </a:t>
                      </a:r>
                      <a:r>
                        <a:rPr lang="ja-JP" altLang="en-US" sz="1400" u="none" strike="noStrike" dirty="0">
                          <a:effectLst/>
                        </a:rPr>
                        <a:t>　　</a:t>
                      </a:r>
                      <a:r>
                        <a:rPr lang="en-US" sz="1400" u="none" strike="noStrike" dirty="0">
                          <a:effectLst/>
                        </a:rPr>
                        <a:t> TEL : </a:t>
                      </a:r>
                      <a:r>
                        <a:rPr lang="en-US" sz="1400" u="none" strike="noStrike" dirty="0" smtClean="0">
                          <a:effectLst/>
                        </a:rPr>
                        <a:t>0258-32-4500</a:t>
                      </a:r>
                      <a:r>
                        <a:rPr lang="en-US" altLang="ja-JP" sz="1400" u="none" strike="noStrike" dirty="0" smtClean="0">
                          <a:effectLst/>
                        </a:rPr>
                        <a:t> </a:t>
                      </a:r>
                      <a:r>
                        <a:rPr lang="en-US" sz="1400" u="none" strike="noStrike" dirty="0">
                          <a:effectLst/>
                        </a:rPr>
                        <a:t>/  E-mail : </a:t>
                      </a:r>
                      <a:r>
                        <a:rPr lang="en-US" sz="1400" u="none" strike="noStrike" dirty="0" smtClean="0">
                          <a:effectLst/>
                        </a:rPr>
                        <a:t>keiei@nagaokacci.or.jp</a:t>
                      </a:r>
                      <a:endParaRPr 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noFill/>
                  </a:tcPr>
                </a:tc>
                <a:extLst>
                  <a:ext uri="{0D108BD9-81ED-4DB2-BD59-A6C34878D82A}">
                    <a16:rowId xmlns:a16="http://schemas.microsoft.com/office/drawing/2014/main" val="1976041987"/>
                  </a:ext>
                </a:extLst>
              </a:tr>
            </a:tbl>
          </a:graphicData>
        </a:graphic>
      </p:graphicFrame>
      <p:pic>
        <p:nvPicPr>
          <p:cNvPr id="12" name="図 11">
            <a:extLst>
              <a:ext uri="{FF2B5EF4-FFF2-40B4-BE49-F238E27FC236}">
                <a16:creationId xmlns:a16="http://schemas.microsoft.com/office/drawing/2014/main" id="{199A9303-C6C9-B74B-8011-EC9B4DEF7AB6}"/>
              </a:ext>
            </a:extLst>
          </p:cNvPr>
          <p:cNvPicPr>
            <a:picLocks noChangeAspect="1"/>
          </p:cNvPicPr>
          <p:nvPr/>
        </p:nvPicPr>
        <p:blipFill>
          <a:blip r:embed="rId2"/>
          <a:stretch>
            <a:fillRect/>
          </a:stretch>
        </p:blipFill>
        <p:spPr>
          <a:xfrm>
            <a:off x="0" y="1"/>
            <a:ext cx="7559675" cy="190499"/>
          </a:xfrm>
          <a:prstGeom prst="rect">
            <a:avLst/>
          </a:prstGeom>
        </p:spPr>
      </p:pic>
      <p:graphicFrame>
        <p:nvGraphicFramePr>
          <p:cNvPr id="6" name="表 5"/>
          <p:cNvGraphicFramePr>
            <a:graphicFrameLocks noGrp="1"/>
          </p:cNvGraphicFramePr>
          <p:nvPr>
            <p:extLst>
              <p:ext uri="{D42A27DB-BD31-4B8C-83A1-F6EECF244321}">
                <p14:modId xmlns:p14="http://schemas.microsoft.com/office/powerpoint/2010/main" val="889161468"/>
              </p:ext>
            </p:extLst>
          </p:nvPr>
        </p:nvGraphicFramePr>
        <p:xfrm>
          <a:off x="252000" y="2412000"/>
          <a:ext cx="7041271" cy="7344074"/>
        </p:xfrm>
        <a:graphic>
          <a:graphicData uri="http://schemas.openxmlformats.org/drawingml/2006/table">
            <a:tbl>
              <a:tblPr/>
              <a:tblGrid>
                <a:gridCol w="1623909">
                  <a:extLst>
                    <a:ext uri="{9D8B030D-6E8A-4147-A177-3AD203B41FA5}">
                      <a16:colId xmlns:a16="http://schemas.microsoft.com/office/drawing/2014/main" val="1044961768"/>
                    </a:ext>
                  </a:extLst>
                </a:gridCol>
                <a:gridCol w="5417362">
                  <a:extLst>
                    <a:ext uri="{9D8B030D-6E8A-4147-A177-3AD203B41FA5}">
                      <a16:colId xmlns:a16="http://schemas.microsoft.com/office/drawing/2014/main" val="2216667070"/>
                    </a:ext>
                  </a:extLst>
                </a:gridCol>
              </a:tblGrid>
              <a:tr h="355019">
                <a:tc gridSpan="2">
                  <a:txBody>
                    <a:bodyPr/>
                    <a:lstStyle/>
                    <a:p>
                      <a:pPr algn="ctr" rtl="0" fontAlgn="ctr"/>
                      <a:r>
                        <a:rPr lang="zh-TW" altLang="en-US" sz="1400" b="1" i="0" u="none" strike="noStrike" dirty="0">
                          <a:solidFill>
                            <a:srgbClr val="FFFFFF"/>
                          </a:solidFill>
                          <a:effectLst/>
                          <a:latin typeface="游ゴシック" panose="020B0400000000000000" pitchFamily="50" charset="-128"/>
                          <a:ea typeface="游ゴシック" panose="020B0400000000000000" pitchFamily="50" charset="-128"/>
                        </a:rPr>
                        <a:t>記入項目（会社情報）</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hMerge="1">
                  <a:txBody>
                    <a:bodyPr/>
                    <a:lstStyle/>
                    <a:p>
                      <a:endParaRPr kumimoji="1" lang="ja-JP" altLang="en-US"/>
                    </a:p>
                  </a:txBody>
                  <a:tcPr/>
                </a:tc>
                <a:extLst>
                  <a:ext uri="{0D108BD9-81ED-4DB2-BD59-A6C34878D82A}">
                    <a16:rowId xmlns:a16="http://schemas.microsoft.com/office/drawing/2014/main" val="84952276"/>
                  </a:ext>
                </a:extLst>
              </a:tr>
              <a:tr h="244728">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所属する商工会議所</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商工会議所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472472983"/>
                  </a:ext>
                </a:extLst>
              </a:tr>
              <a:tr h="244728">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講座名</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250823918"/>
                  </a:ext>
                </a:extLst>
              </a:tr>
              <a:tr h="244728">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開催日</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年　　　　　月　　　　　日</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480251173"/>
                  </a:ext>
                </a:extLst>
              </a:tr>
              <a:tr h="301346">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会社名（ふりがな）</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517896827"/>
                  </a:ext>
                </a:extLst>
              </a:tr>
              <a:tr h="244728">
                <a:tc>
                  <a:txBody>
                    <a:bodyPr/>
                    <a:lstStyle/>
                    <a:p>
                      <a:pPr algn="l" rtl="0"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業種</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3479600555"/>
                  </a:ext>
                </a:extLst>
              </a:tr>
              <a:tr h="244728">
                <a:tc>
                  <a:txBody>
                    <a:bodyPr/>
                    <a:lstStyle/>
                    <a:p>
                      <a:pPr marL="0" algn="l" defTabSz="1425550" rtl="0" eaLnBrk="1" fontAlgn="ctr" latinLnBrk="0" hangingPunct="1"/>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kumimoji="1" lang="ja-JP" altLang="en-US" sz="800" b="1" i="0" u="none" strike="noStrike" kern="1200" dirty="0">
                          <a:solidFill>
                            <a:srgbClr val="000000"/>
                          </a:solidFill>
                          <a:effectLst/>
                          <a:latin typeface="游ゴシック" panose="020B0400000000000000" pitchFamily="50" charset="-128"/>
                          <a:ea typeface="游ゴシック" panose="020B0400000000000000" pitchFamily="50" charset="-128"/>
                          <a:cs typeface="+mn-cs"/>
                        </a:rPr>
                        <a:t>資本金</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円</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68454200"/>
                  </a:ext>
                </a:extLst>
              </a:tr>
              <a:tr h="244728">
                <a:tc>
                  <a:txBody>
                    <a:bodyPr/>
                    <a:lstStyle/>
                    <a:p>
                      <a:pPr marL="0" algn="l" defTabSz="1425550" rtl="0" eaLnBrk="1" fontAlgn="ctr" latinLnBrk="0" hangingPunct="1"/>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kumimoji="1" lang="ja-JP" altLang="en-US" sz="800" b="1" i="0" u="none" strike="noStrike" kern="1200" dirty="0">
                          <a:solidFill>
                            <a:srgbClr val="000000"/>
                          </a:solidFill>
                          <a:effectLst/>
                          <a:latin typeface="游ゴシック" panose="020B0400000000000000" pitchFamily="50" charset="-128"/>
                          <a:ea typeface="游ゴシック" panose="020B0400000000000000" pitchFamily="50" charset="-128"/>
                          <a:cs typeface="+mn-cs"/>
                        </a:rPr>
                        <a:t>従業員数</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名</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4061396921"/>
                  </a:ext>
                </a:extLst>
              </a:tr>
              <a:tr h="244728">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担当部署・役職</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1451923700"/>
                  </a:ext>
                </a:extLst>
              </a:tr>
              <a:tr h="301346">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担当者名（ふりがな）</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19185378"/>
                  </a:ext>
                </a:extLst>
              </a:tr>
              <a:tr h="244728">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郵便番号（〒）</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4196697926"/>
                  </a:ext>
                </a:extLst>
              </a:tr>
              <a:tr h="244728">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住所</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6465083"/>
                  </a:ext>
                </a:extLst>
              </a:tr>
              <a:tr h="244728">
                <a:tc>
                  <a:txBody>
                    <a:bodyPr/>
                    <a:lstStyle/>
                    <a:p>
                      <a:pPr algn="l" rtl="0" fontAlgn="ctr"/>
                      <a:r>
                        <a:rPr lang="ja-JP" altLang="en-US" sz="800" b="1" i="0" u="none" strike="noStrike">
                          <a:solidFill>
                            <a:srgbClr val="000000"/>
                          </a:solidFill>
                          <a:effectLst/>
                          <a:latin typeface="游ゴシック" panose="020B0400000000000000" pitchFamily="50" charset="-128"/>
                          <a:ea typeface="游ゴシック" panose="020B0400000000000000" pitchFamily="50" charset="-128"/>
                        </a:rPr>
                        <a:t>　電話番号</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727817409"/>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申込者</a:t>
                      </a:r>
                      <a:r>
                        <a:rPr lang="en-US" sz="800" b="1" i="0" u="none" strike="noStrike" dirty="0">
                          <a:solidFill>
                            <a:srgbClr val="000000"/>
                          </a:solidFill>
                          <a:effectLst/>
                          <a:latin typeface="游ゴシック" panose="020B0400000000000000" pitchFamily="50" charset="-128"/>
                          <a:ea typeface="游ゴシック" panose="020B0400000000000000" pitchFamily="50" charset="-128"/>
                        </a:rPr>
                        <a:t>E-mail</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2367185712"/>
                  </a:ext>
                </a:extLst>
              </a:tr>
              <a:tr h="355019">
                <a:tc gridSpan="2">
                  <a:txBody>
                    <a:bodyPr/>
                    <a:lstStyle/>
                    <a:p>
                      <a:pPr algn="ctr" rtl="0" fontAlgn="ctr"/>
                      <a:r>
                        <a:rPr lang="zh-TW" altLang="en-US" sz="1400" b="1" i="0" u="none" strike="noStrike" dirty="0">
                          <a:solidFill>
                            <a:srgbClr val="FFFFFF"/>
                          </a:solidFill>
                          <a:effectLst/>
                          <a:latin typeface="游ゴシック" panose="020B0400000000000000" pitchFamily="50" charset="-128"/>
                          <a:ea typeface="游ゴシック" panose="020B0400000000000000" pitchFamily="50" charset="-128"/>
                        </a:rPr>
                        <a:t>記入項目（参加者情報）</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hMerge="1">
                  <a:txBody>
                    <a:bodyPr/>
                    <a:lstStyle/>
                    <a:p>
                      <a:endParaRPr kumimoji="1" lang="ja-JP" altLang="en-US"/>
                    </a:p>
                  </a:txBody>
                  <a:tcPr/>
                </a:tc>
                <a:extLst>
                  <a:ext uri="{0D108BD9-81ED-4DB2-BD59-A6C34878D82A}">
                    <a16:rowId xmlns:a16="http://schemas.microsoft.com/office/drawing/2014/main" val="1452289883"/>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氏名（ふりがな）</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3039833121"/>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講座で使用するテキスト等</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2DEEF"/>
                    </a:solidFill>
                  </a:tcPr>
                </a:tc>
                <a:tc rowSpan="2">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p>
                      <a:pPr marL="0" marR="0" lvl="0" indent="0" algn="l" defTabSz="142555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1425550" rtl="0" eaLnBrk="1" fontAlgn="ctr" latinLnBrk="0" hangingPunct="1">
                        <a:lnSpc>
                          <a:spcPct val="100000"/>
                        </a:lnSpc>
                        <a:spcBef>
                          <a:spcPts val="0"/>
                        </a:spcBef>
                        <a:spcAft>
                          <a:spcPts val="0"/>
                        </a:spcAft>
                        <a:buClrTx/>
                        <a:buSzTx/>
                        <a:buFontTx/>
                        <a:buNone/>
                        <a:tabLst/>
                        <a:defRPr/>
                      </a:pPr>
                      <a:r>
                        <a:rPr lang="en-US" altLang="ja-JP" sz="7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オンライン講座の場合</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885675302"/>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の送付先（〒）</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2DEEF"/>
                    </a:solidFill>
                  </a:tcPr>
                </a:tc>
                <a:tc vMerge="1">
                  <a:txBody>
                    <a:bodyPr/>
                    <a:lstStyle/>
                    <a:p>
                      <a:endParaRPr kumimoji="1" lang="ja-JP" altLang="en-US"/>
                    </a:p>
                  </a:txBody>
                  <a:tcPr/>
                </a:tc>
                <a:extLst>
                  <a:ext uri="{0D108BD9-81ED-4DB2-BD59-A6C34878D82A}">
                    <a16:rowId xmlns:a16="http://schemas.microsoft.com/office/drawing/2014/main" val="1399765580"/>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講座で使用するテキスト等</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AEFF7"/>
                    </a:solidFill>
                  </a:tcPr>
                </a:tc>
                <a:tc rowSpan="2">
                  <a:txBody>
                    <a:bodyPr/>
                    <a:lstStyle/>
                    <a:p>
                      <a:pPr algn="l" rtl="0" fontAlgn="ctr"/>
                      <a:endParaRPr lang="en-US" altLang="ja-JP" sz="7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rtl="0" fontAlgn="ctr"/>
                      <a:endParaRPr lang="en-US" altLang="ja-JP" sz="7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rtl="0" fontAlgn="ctr"/>
                      <a:endParaRPr lang="en-US" altLang="ja-JP" sz="7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rtl="0" fontAlgn="ctr"/>
                      <a:r>
                        <a:rPr lang="en-US" altLang="ja-JP" sz="7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オンライン講座の場合</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3166099620"/>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の送付先（住所）</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AEFF7"/>
                    </a:solidFill>
                  </a:tcPr>
                </a:tc>
                <a:tc vMerge="1">
                  <a:txBody>
                    <a:bodyPr/>
                    <a:lstStyle/>
                    <a:p>
                      <a:endParaRPr kumimoji="1" lang="ja-JP" altLang="en-US"/>
                    </a:p>
                  </a:txBody>
                  <a:tcPr/>
                </a:tc>
                <a:extLst>
                  <a:ext uri="{0D108BD9-81ED-4DB2-BD59-A6C34878D82A}">
                    <a16:rowId xmlns:a16="http://schemas.microsoft.com/office/drawing/2014/main" val="1852654846"/>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講座で使用するテキスト等</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2DEEF"/>
                    </a:solidFill>
                  </a:tcPr>
                </a:tc>
                <a:tc rowSpan="2">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355672358"/>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の送付先（宛名）</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2DEEF"/>
                    </a:solidFill>
                  </a:tcPr>
                </a:tc>
                <a:tc vMerge="1">
                  <a:txBody>
                    <a:bodyPr/>
                    <a:lstStyle/>
                    <a:p>
                      <a:endParaRPr kumimoji="1" lang="ja-JP" altLang="en-US"/>
                    </a:p>
                  </a:txBody>
                  <a:tcPr/>
                </a:tc>
                <a:extLst>
                  <a:ext uri="{0D108BD9-81ED-4DB2-BD59-A6C34878D82A}">
                    <a16:rowId xmlns:a16="http://schemas.microsoft.com/office/drawing/2014/main" val="688283820"/>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講座当日の緊急連絡先</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697533170"/>
                  </a:ext>
                </a:extLst>
              </a:tr>
              <a:tr h="244728">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参加者</a:t>
                      </a:r>
                      <a:r>
                        <a:rPr lang="en-US" sz="800" b="1" i="0" u="none" strike="noStrike" dirty="0">
                          <a:solidFill>
                            <a:srgbClr val="000000"/>
                          </a:solidFill>
                          <a:effectLst/>
                          <a:latin typeface="游ゴシック" panose="020B0400000000000000" pitchFamily="50" charset="-128"/>
                          <a:ea typeface="游ゴシック" panose="020B0400000000000000" pitchFamily="50" charset="-128"/>
                        </a:rPr>
                        <a:t>E-mail</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371306587"/>
                  </a:ext>
                </a:extLst>
              </a:tr>
              <a:tr h="1121054">
                <a:tc>
                  <a:txBody>
                    <a:bodyPr/>
                    <a:lstStyle/>
                    <a:p>
                      <a:pPr marL="0" marR="0" lvl="0" indent="0" algn="l" defTabSz="1425550" rtl="0" eaLnBrk="1" fontAlgn="ctr" latinLnBrk="0" hangingPunct="1">
                        <a:lnSpc>
                          <a:spcPct val="100000"/>
                        </a:lnSpc>
                        <a:spcBef>
                          <a:spcPts val="0"/>
                        </a:spcBef>
                        <a:spcAft>
                          <a:spcPts val="0"/>
                        </a:spcAft>
                        <a:buClrTx/>
                        <a:buSzTx/>
                        <a:buFontTx/>
                        <a:buNone/>
                        <a:tabLst/>
                        <a:defRPr/>
                      </a:pP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個人情報の取扱について</a:t>
                      </a:r>
                      <a:endParaRPr lang="en-US" altLang="ja-JP" sz="800" b="1"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1425550" rtl="0" eaLnBrk="1" fontAlgn="ctr" latinLnBrk="0" hangingPunct="1">
                        <a:lnSpc>
                          <a:spcPct val="100000"/>
                        </a:lnSpc>
                        <a:spcBef>
                          <a:spcPts val="0"/>
                        </a:spcBef>
                        <a:spcAft>
                          <a:spcPts val="0"/>
                        </a:spcAft>
                        <a:buClrTx/>
                        <a:buSzTx/>
                        <a:buFontTx/>
                        <a:buNone/>
                        <a:tabLst/>
                        <a:defRPr/>
                      </a:pP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（いずれかにチェック下さい）</a:t>
                      </a:r>
                      <a:endParaRPr lang="en-US" altLang="ja-JP" sz="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・ご記入いただいた情報は当該講座の運営・管理のため</a:t>
                      </a:r>
                      <a:r>
                        <a:rPr lang="ja-JP" altLang="en-US" sz="900" b="0" i="0" u="none" strike="noStrike" dirty="0" smtClean="0">
                          <a:solidFill>
                            <a:schemeClr val="tx1"/>
                          </a:solidFill>
                          <a:effectLst/>
                          <a:latin typeface="游ゴシック" panose="020B0400000000000000" pitchFamily="50" charset="-128"/>
                          <a:ea typeface="游ゴシック" panose="020B0400000000000000" pitchFamily="50" charset="-128"/>
                        </a:rPr>
                        <a:t>、長岡商工</a:t>
                      </a: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会議所から東京商工会議所へ提供し</a:t>
                      </a:r>
                      <a:r>
                        <a:rPr lang="ja-JP" altLang="en-US" sz="900" b="0" i="0" u="none" strike="noStrike" dirty="0" smtClean="0">
                          <a:solidFill>
                            <a:schemeClr val="tx1"/>
                          </a:solidFill>
                          <a:effectLst/>
                          <a:latin typeface="游ゴシック" panose="020B0400000000000000" pitchFamily="50" charset="-128"/>
                          <a:ea typeface="游ゴシック" panose="020B0400000000000000" pitchFamily="50" charset="-128"/>
                        </a:rPr>
                        <a:t>、長岡</a:t>
                      </a:r>
                      <a:r>
                        <a:rPr kumimoji="1" lang="ja-JP" altLang="ja-JP" sz="900" kern="1200" dirty="0" smtClean="0">
                          <a:solidFill>
                            <a:schemeClr val="tx1"/>
                          </a:solidFill>
                          <a:effectLst/>
                          <a:latin typeface="游ゴシック" panose="020B0400000000000000" pitchFamily="50" charset="-128"/>
                          <a:ea typeface="游ゴシック" panose="020B0400000000000000" pitchFamily="50" charset="-128"/>
                          <a:cs typeface="+mn-cs"/>
                        </a:rPr>
                        <a:t>商工</a:t>
                      </a:r>
                      <a:r>
                        <a:rPr kumimoji="1" lang="ja-JP" altLang="ja-JP" sz="900" kern="1200" dirty="0">
                          <a:solidFill>
                            <a:schemeClr val="tx1"/>
                          </a:solidFill>
                          <a:effectLst/>
                          <a:latin typeface="游ゴシック" panose="020B0400000000000000" pitchFamily="50" charset="-128"/>
                          <a:ea typeface="游ゴシック" panose="020B0400000000000000" pitchFamily="50" charset="-128"/>
                          <a:cs typeface="+mn-cs"/>
                        </a:rPr>
                        <a:t>会議所と</a:t>
                      </a:r>
                      <a:r>
                        <a:rPr kumimoji="1" lang="ja-JP" altLang="en-US" sz="900" kern="1200" dirty="0">
                          <a:solidFill>
                            <a:schemeClr val="tx1"/>
                          </a:solidFill>
                          <a:effectLst/>
                          <a:latin typeface="游ゴシック" panose="020B0400000000000000" pitchFamily="50" charset="-128"/>
                          <a:ea typeface="游ゴシック" panose="020B0400000000000000" pitchFamily="50" charset="-128"/>
                          <a:cs typeface="+mn-cs"/>
                        </a:rPr>
                        <a:t>東京</a:t>
                      </a:r>
                      <a:r>
                        <a:rPr kumimoji="1" lang="ja-JP" altLang="ja-JP" sz="900" kern="1200" dirty="0">
                          <a:solidFill>
                            <a:schemeClr val="tx1"/>
                          </a:solidFill>
                          <a:effectLst/>
                          <a:latin typeface="游ゴシック" panose="020B0400000000000000" pitchFamily="50" charset="-128"/>
                          <a:ea typeface="游ゴシック" panose="020B0400000000000000" pitchFamily="50" charset="-128"/>
                          <a:cs typeface="+mn-cs"/>
                        </a:rPr>
                        <a:t>商工会議所</a:t>
                      </a:r>
                      <a:r>
                        <a:rPr kumimoji="1" lang="ja-JP" altLang="en-US" sz="900" kern="1200" dirty="0">
                          <a:solidFill>
                            <a:schemeClr val="tx1"/>
                          </a:solidFill>
                          <a:effectLst/>
                          <a:latin typeface="游ゴシック" panose="020B0400000000000000" pitchFamily="50" charset="-128"/>
                          <a:ea typeface="游ゴシック" panose="020B0400000000000000" pitchFamily="50" charset="-128"/>
                          <a:cs typeface="+mn-cs"/>
                        </a:rPr>
                        <a:t>が</a:t>
                      </a:r>
                      <a:r>
                        <a:rPr kumimoji="1" lang="ja-JP" altLang="ja-JP" sz="900" kern="1200" dirty="0">
                          <a:solidFill>
                            <a:schemeClr val="tx1"/>
                          </a:solidFill>
                          <a:effectLst/>
                          <a:latin typeface="游ゴシック" panose="020B0400000000000000" pitchFamily="50" charset="-128"/>
                          <a:ea typeface="游ゴシック" panose="020B0400000000000000" pitchFamily="50" charset="-128"/>
                          <a:cs typeface="+mn-cs"/>
                        </a:rPr>
                        <a:t>双方において共有し、業務の遂行上必要な場合に限り利用することについて</a:t>
                      </a: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同意いたします。</a:t>
                      </a:r>
                    </a:p>
                    <a:p>
                      <a:pPr algn="l" rtl="0" fontAlgn="ct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・東京商工会議所における個人情報の取扱いについては、東京商工会議所</a:t>
                      </a:r>
                      <a:r>
                        <a:rPr kumimoji="1" lang="ja-JP" altLang="ja-JP" sz="900" kern="1200" dirty="0">
                          <a:solidFill>
                            <a:schemeClr val="tx1"/>
                          </a:solidFill>
                          <a:effectLst/>
                          <a:latin typeface="游ゴシック" panose="020B0400000000000000" pitchFamily="50" charset="-128"/>
                          <a:ea typeface="游ゴシック" panose="020B0400000000000000" pitchFamily="50" charset="-128"/>
                          <a:cs typeface="+mn-cs"/>
                        </a:rPr>
                        <a:t>「特定個人情報を含む個人情報保護方針」</a:t>
                      </a: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をご確認ください。</a:t>
                      </a:r>
                      <a:endParaRPr lang="en-US" altLang="ja-JP" sz="9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rtl="0"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rtl="0" fontAlgn="ctr"/>
                      <a:r>
                        <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rPr>
                        <a:t>□　同意する　　　　　　　□　同意しない</a:t>
                      </a: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l" rtl="0" fontAlgn="ct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149597250"/>
                  </a:ext>
                </a:extLst>
              </a:tr>
            </a:tbl>
          </a:graphicData>
        </a:graphic>
      </p:graphicFrame>
      <p:sp>
        <p:nvSpPr>
          <p:cNvPr id="10" name="テキスト ボックス 9"/>
          <p:cNvSpPr txBox="1"/>
          <p:nvPr/>
        </p:nvSpPr>
        <p:spPr>
          <a:xfrm>
            <a:off x="288000" y="9771236"/>
            <a:ext cx="6113429" cy="415498"/>
          </a:xfrm>
          <a:prstGeom prst="rect">
            <a:avLst/>
          </a:prstGeom>
          <a:noFill/>
        </p:spPr>
        <p:txBody>
          <a:bodyPr wrap="square" rtlCol="0">
            <a:spAutoFit/>
          </a:bodyPr>
          <a:lstStyle/>
          <a:p>
            <a:r>
              <a:rPr lang="ja-JP" altLang="en-US" sz="1000" b="1" dirty="0">
                <a:latin typeface="游ゴシック" panose="020B0400000000000000" pitchFamily="50" charset="-128"/>
                <a:ea typeface="游ゴシック" panose="020B0400000000000000" pitchFamily="50" charset="-128"/>
              </a:rPr>
              <a:t>・下線付き以外の項目は必ずご記入をお願いいたします。</a:t>
            </a:r>
            <a:endParaRPr lang="en-US" altLang="ja-JP" sz="1000" b="1" dirty="0">
              <a:latin typeface="游ゴシック" panose="020B0400000000000000" pitchFamily="50" charset="-128"/>
              <a:ea typeface="游ゴシック" panose="020B0400000000000000" pitchFamily="50" charset="-128"/>
            </a:endParaRPr>
          </a:p>
          <a:p>
            <a:r>
              <a:rPr lang="ja-JP" altLang="en-US" sz="1000" b="1" dirty="0">
                <a:latin typeface="游ゴシック" panose="020B0400000000000000" pitchFamily="50" charset="-128"/>
                <a:ea typeface="游ゴシック" panose="020B0400000000000000" pitchFamily="50" charset="-128"/>
              </a:rPr>
              <a:t>・</a:t>
            </a:r>
            <a:r>
              <a:rPr lang="ja-JP" altLang="ja-JP" sz="1000" b="1" dirty="0">
                <a:latin typeface="游ゴシック" panose="020B0400000000000000" pitchFamily="50" charset="-128"/>
                <a:ea typeface="游ゴシック" panose="020B0400000000000000" pitchFamily="50" charset="-128"/>
              </a:rPr>
              <a:t>記入がない場合は、お申込み後問い合わせさせていただく場合があります</a:t>
            </a:r>
            <a:r>
              <a:rPr lang="ja-JP" altLang="en-US" sz="1000" b="1" dirty="0">
                <a:latin typeface="游ゴシック" panose="020B0400000000000000" pitchFamily="50" charset="-128"/>
                <a:ea typeface="游ゴシック" panose="020B0400000000000000" pitchFamily="50" charset="-128"/>
              </a:rPr>
              <a:t>。</a:t>
            </a:r>
            <a:endParaRPr lang="en-US" altLang="ja-JP" sz="10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230095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1234</TotalTime>
  <Words>667</Words>
  <Application>Microsoft Office PowerPoint</Application>
  <PresentationFormat>ユーザー設定</PresentationFormat>
  <Paragraphs>64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1</vt:i4>
      </vt:variant>
    </vt:vector>
  </HeadingPairs>
  <TitlesOfParts>
    <vt:vector size="9" baseType="lpstr">
      <vt:lpstr>Meiryo</vt:lpstr>
      <vt:lpstr>Meiryo</vt:lpstr>
      <vt:lpstr>游ゴシック</vt:lpstr>
      <vt:lpstr>Arial</vt:lpstr>
      <vt:lpstr>Calibri</vt:lpstr>
      <vt:lpstr>Office テーマ</vt:lpstr>
      <vt:lpstr>デザインの設定</vt:lpstr>
      <vt:lpstr>1_デザインの設定</vt:lpstr>
      <vt:lpstr>研修講座 申し込みフォーム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土本 亜希子</dc:creator>
  <cp:lastModifiedBy>Win725</cp:lastModifiedBy>
  <cp:revision>165</cp:revision>
  <cp:lastPrinted>2024-02-13T08:19:57Z</cp:lastPrinted>
  <dcterms:created xsi:type="dcterms:W3CDTF">2019-10-15T07:51:28Z</dcterms:created>
  <dcterms:modified xsi:type="dcterms:W3CDTF">2024-02-13T08:22:51Z</dcterms:modified>
</cp:coreProperties>
</file>